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58" r:id="rId4"/>
    <p:sldId id="260" r:id="rId5"/>
    <p:sldId id="263" r:id="rId6"/>
    <p:sldId id="264" r:id="rId7"/>
    <p:sldId id="270" r:id="rId8"/>
    <p:sldId id="265" r:id="rId9"/>
    <p:sldId id="266" r:id="rId10"/>
    <p:sldId id="274" r:id="rId11"/>
    <p:sldId id="273" r:id="rId12"/>
    <p:sldId id="275" r:id="rId13"/>
    <p:sldId id="269" r:id="rId14"/>
    <p:sldId id="271" r:id="rId15"/>
    <p:sldId id="267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03C303-9720-5CC7-23C1-B655D1806B37}" v="61" dt="2026-05-21T10:40:48.346"/>
    <p1510:client id="{DC9478EC-E0F9-D649-B391-413B375EBA17}" v="5" dt="2026-05-22T13:40:48.2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214EF9-0F37-4306-BAF4-EB00E2779C8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5E9000-8C1B-4CCD-A596-4F91F1FA7349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GB" b="0" i="0"/>
            <a:t>You may be eligible for  Free School Meals if you receive one of the following: </a:t>
          </a:r>
          <a:endParaRPr lang="en-US"/>
        </a:p>
      </dgm:t>
    </dgm:pt>
    <dgm:pt modelId="{C8645E33-72ED-4C7A-9E9E-A564DF4C1427}" type="parTrans" cxnId="{1C5A7D98-3459-422E-807C-B87EBBD14F56}">
      <dgm:prSet/>
      <dgm:spPr/>
      <dgm:t>
        <a:bodyPr/>
        <a:lstStyle/>
        <a:p>
          <a:endParaRPr lang="en-US"/>
        </a:p>
      </dgm:t>
    </dgm:pt>
    <dgm:pt modelId="{C1D34187-8CDD-40EA-88F6-6B131DE2AC18}" type="sibTrans" cxnId="{1C5A7D98-3459-422E-807C-B87EBBD14F56}">
      <dgm:prSet/>
      <dgm:spPr/>
      <dgm:t>
        <a:bodyPr/>
        <a:lstStyle/>
        <a:p>
          <a:endParaRPr lang="en-US"/>
        </a:p>
      </dgm:t>
    </dgm:pt>
    <dgm:pt modelId="{7B76524F-D0A5-4638-93D2-8A929A655B97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GB" b="0" i="0"/>
            <a:t>Income Support    </a:t>
          </a:r>
          <a:endParaRPr lang="en-US"/>
        </a:p>
      </dgm:t>
    </dgm:pt>
    <dgm:pt modelId="{8ABB8AE5-225B-49D4-A55A-999342F266AD}" type="parTrans" cxnId="{02F9F025-674C-4616-A44E-00EE7017F1C5}">
      <dgm:prSet/>
      <dgm:spPr/>
      <dgm:t>
        <a:bodyPr/>
        <a:lstStyle/>
        <a:p>
          <a:endParaRPr lang="en-US"/>
        </a:p>
      </dgm:t>
    </dgm:pt>
    <dgm:pt modelId="{773CCCDA-7B52-4782-94AD-03DCB394215E}" type="sibTrans" cxnId="{02F9F025-674C-4616-A44E-00EE7017F1C5}">
      <dgm:prSet/>
      <dgm:spPr/>
      <dgm:t>
        <a:bodyPr/>
        <a:lstStyle/>
        <a:p>
          <a:endParaRPr lang="en-US"/>
        </a:p>
      </dgm:t>
    </dgm:pt>
    <dgm:pt modelId="{9AF73392-B044-4FA8-8D02-B212DE41753B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pPr algn="ctr"/>
          <a:r>
            <a:rPr lang="en-GB" b="0" i="0"/>
            <a:t>Income Based Jobseeker’s Allowance    </a:t>
          </a:r>
          <a:endParaRPr lang="en-US"/>
        </a:p>
      </dgm:t>
    </dgm:pt>
    <dgm:pt modelId="{F98BCF6C-A6ED-4FB1-A0D4-3E456E2804BF}" type="parTrans" cxnId="{988682FD-4017-4ED4-AE41-EAF985D1E2B4}">
      <dgm:prSet/>
      <dgm:spPr/>
      <dgm:t>
        <a:bodyPr/>
        <a:lstStyle/>
        <a:p>
          <a:endParaRPr lang="en-US"/>
        </a:p>
      </dgm:t>
    </dgm:pt>
    <dgm:pt modelId="{7B951664-8B51-40FE-B8C5-2B20D9220982}" type="sibTrans" cxnId="{988682FD-4017-4ED4-AE41-EAF985D1E2B4}">
      <dgm:prSet/>
      <dgm:spPr/>
      <dgm:t>
        <a:bodyPr/>
        <a:lstStyle/>
        <a:p>
          <a:endParaRPr lang="en-US"/>
        </a:p>
      </dgm:t>
    </dgm:pt>
    <dgm:pt modelId="{CFC71F4D-194A-400A-AB27-8652F64339FC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GB" b="0" i="0"/>
            <a:t>Income Related Employment and Support Allowance </a:t>
          </a:r>
          <a:endParaRPr lang="en-US"/>
        </a:p>
      </dgm:t>
    </dgm:pt>
    <dgm:pt modelId="{E485BED6-FACC-47FD-BA04-32741F18AAF5}" type="parTrans" cxnId="{460CE63D-CA05-4BE2-8A64-211245551F40}">
      <dgm:prSet/>
      <dgm:spPr/>
      <dgm:t>
        <a:bodyPr/>
        <a:lstStyle/>
        <a:p>
          <a:endParaRPr lang="en-US"/>
        </a:p>
      </dgm:t>
    </dgm:pt>
    <dgm:pt modelId="{29BBA1D9-0BAE-48B5-A03A-AC769FA8184C}" type="sibTrans" cxnId="{460CE63D-CA05-4BE2-8A64-211245551F40}">
      <dgm:prSet/>
      <dgm:spPr/>
      <dgm:t>
        <a:bodyPr/>
        <a:lstStyle/>
        <a:p>
          <a:endParaRPr lang="en-US"/>
        </a:p>
      </dgm:t>
    </dgm:pt>
    <dgm:pt modelId="{A4AD9C28-9EF8-4975-B0E5-FF35F978D9E5}">
      <dgm:prSet/>
      <dgm:spPr>
        <a:solidFill>
          <a:srgbClr val="FF0000"/>
        </a:solidFill>
      </dgm:spPr>
      <dgm:t>
        <a:bodyPr/>
        <a:lstStyle/>
        <a:p>
          <a:r>
            <a:rPr lang="en-GB" b="0" i="0"/>
            <a:t>Child Tax Credit or Working Tax Credit</a:t>
          </a:r>
          <a:endParaRPr lang="en-US"/>
        </a:p>
      </dgm:t>
    </dgm:pt>
    <dgm:pt modelId="{C79DFC6D-5126-4A88-BDF0-D1DD93EDFAE8}" type="parTrans" cxnId="{62111830-E398-48D3-B371-6FA2097F4EF4}">
      <dgm:prSet/>
      <dgm:spPr/>
      <dgm:t>
        <a:bodyPr/>
        <a:lstStyle/>
        <a:p>
          <a:endParaRPr lang="en-US"/>
        </a:p>
      </dgm:t>
    </dgm:pt>
    <dgm:pt modelId="{80B02076-7399-464E-9D0A-C3D49E68130A}" type="sibTrans" cxnId="{62111830-E398-48D3-B371-6FA2097F4EF4}">
      <dgm:prSet/>
      <dgm:spPr/>
      <dgm:t>
        <a:bodyPr/>
        <a:lstStyle/>
        <a:p>
          <a:endParaRPr lang="en-US"/>
        </a:p>
      </dgm:t>
    </dgm:pt>
    <dgm:pt modelId="{95BBDD6B-3748-4C04-B5AC-3C23B4D0223A}">
      <dgm:prSet/>
      <dgm:spPr>
        <a:solidFill>
          <a:srgbClr val="7030A0"/>
        </a:solidFill>
      </dgm:spPr>
      <dgm:t>
        <a:bodyPr/>
        <a:lstStyle/>
        <a:p>
          <a:r>
            <a:rPr lang="en-GB" b="0" i="0"/>
            <a:t>Universal credit</a:t>
          </a:r>
          <a:endParaRPr lang="en-US"/>
        </a:p>
      </dgm:t>
    </dgm:pt>
    <dgm:pt modelId="{A08E0371-28F2-4EE8-A66E-540EC2D62469}" type="parTrans" cxnId="{BCB4BC02-A761-44A7-A5F9-200F38C1B3AF}">
      <dgm:prSet/>
      <dgm:spPr/>
      <dgm:t>
        <a:bodyPr/>
        <a:lstStyle/>
        <a:p>
          <a:endParaRPr lang="en-US"/>
        </a:p>
      </dgm:t>
    </dgm:pt>
    <dgm:pt modelId="{6242A209-25B8-4688-AA1C-89D8DAC0D240}" type="sibTrans" cxnId="{BCB4BC02-A761-44A7-A5F9-200F38C1B3AF}">
      <dgm:prSet/>
      <dgm:spPr/>
      <dgm:t>
        <a:bodyPr/>
        <a:lstStyle/>
        <a:p>
          <a:endParaRPr lang="en-US"/>
        </a:p>
      </dgm:t>
    </dgm:pt>
    <dgm:pt modelId="{071A7E5A-0ADD-4E17-86CC-FE6E63C95B6F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GB" b="0" i="0"/>
            <a:t>Or:- </a:t>
          </a:r>
          <a:endParaRPr lang="en-US"/>
        </a:p>
      </dgm:t>
    </dgm:pt>
    <dgm:pt modelId="{3DBB6939-E869-4492-8DAF-9F56CF01E13E}" type="parTrans" cxnId="{A60CCF9F-EB7C-41DB-88BF-E591C27307A9}">
      <dgm:prSet/>
      <dgm:spPr/>
      <dgm:t>
        <a:bodyPr/>
        <a:lstStyle/>
        <a:p>
          <a:endParaRPr lang="en-US"/>
        </a:p>
      </dgm:t>
    </dgm:pt>
    <dgm:pt modelId="{203E83D4-3E85-4BDD-9AA8-3CBB86D14E01}" type="sibTrans" cxnId="{A60CCF9F-EB7C-41DB-88BF-E591C27307A9}">
      <dgm:prSet/>
      <dgm:spPr/>
      <dgm:t>
        <a:bodyPr/>
        <a:lstStyle/>
        <a:p>
          <a:endParaRPr lang="en-US"/>
        </a:p>
      </dgm:t>
    </dgm:pt>
    <dgm:pt modelId="{2400DA7B-C1D2-4EDB-BB05-EF3863C7B8AE}">
      <dgm:prSet/>
      <dgm:spPr>
        <a:solidFill>
          <a:srgbClr val="002060"/>
        </a:solidFill>
      </dgm:spPr>
      <dgm:t>
        <a:bodyPr/>
        <a:lstStyle/>
        <a:p>
          <a:r>
            <a:rPr lang="en-GB" b="0" i="0"/>
            <a:t>if your child has a statement of special educational needs and is designated to require a special diet.</a:t>
          </a:r>
          <a:endParaRPr lang="en-US"/>
        </a:p>
      </dgm:t>
    </dgm:pt>
    <dgm:pt modelId="{793E86D4-6A19-4E01-9BA2-70119EE4C583}" type="parTrans" cxnId="{48430390-11BA-45F6-82D6-BF37C1563DBE}">
      <dgm:prSet/>
      <dgm:spPr/>
      <dgm:t>
        <a:bodyPr/>
        <a:lstStyle/>
        <a:p>
          <a:endParaRPr lang="en-US"/>
        </a:p>
      </dgm:t>
    </dgm:pt>
    <dgm:pt modelId="{AE06BC65-9C47-4222-A712-3E1AF890C141}" type="sibTrans" cxnId="{48430390-11BA-45F6-82D6-BF37C1563DBE}">
      <dgm:prSet/>
      <dgm:spPr/>
      <dgm:t>
        <a:bodyPr/>
        <a:lstStyle/>
        <a:p>
          <a:endParaRPr lang="en-US"/>
        </a:p>
      </dgm:t>
    </dgm:pt>
    <dgm:pt modelId="{357D95D1-5DCC-435D-A6EB-F4774839EF95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GB" b="1" u="sng"/>
            <a:t>Parents/Guardians must apply themselves via the EA website. This will open soon so keep an eye on the closing date to ensure that you done miss out.</a:t>
          </a:r>
          <a:endParaRPr lang="en-US"/>
        </a:p>
      </dgm:t>
    </dgm:pt>
    <dgm:pt modelId="{70A73DB2-7F51-4230-99DC-94584B27CEEB}" type="parTrans" cxnId="{82D7DBCC-4DBF-4C9B-88DA-68786C0D7C4C}">
      <dgm:prSet/>
      <dgm:spPr/>
      <dgm:t>
        <a:bodyPr/>
        <a:lstStyle/>
        <a:p>
          <a:endParaRPr lang="en-US"/>
        </a:p>
      </dgm:t>
    </dgm:pt>
    <dgm:pt modelId="{FC8EC442-E21D-44A9-932F-33B920A15D5A}" type="sibTrans" cxnId="{82D7DBCC-4DBF-4C9B-88DA-68786C0D7C4C}">
      <dgm:prSet/>
      <dgm:spPr/>
      <dgm:t>
        <a:bodyPr/>
        <a:lstStyle/>
        <a:p>
          <a:endParaRPr lang="en-US"/>
        </a:p>
      </dgm:t>
    </dgm:pt>
    <dgm:pt modelId="{C8E02E31-19AE-4152-8FE4-359F7A03AA02}" type="pres">
      <dgm:prSet presAssocID="{0F214EF9-0F37-4306-BAF4-EB00E2779C82}" presName="diagram" presStyleCnt="0">
        <dgm:presLayoutVars>
          <dgm:dir/>
          <dgm:resizeHandles val="exact"/>
        </dgm:presLayoutVars>
      </dgm:prSet>
      <dgm:spPr/>
    </dgm:pt>
    <dgm:pt modelId="{30B249BC-D298-46A1-9068-132CE447AA6B}" type="pres">
      <dgm:prSet presAssocID="{4B5E9000-8C1B-4CCD-A596-4F91F1FA7349}" presName="node" presStyleLbl="node1" presStyleIdx="0" presStyleCnt="9">
        <dgm:presLayoutVars>
          <dgm:bulletEnabled val="1"/>
        </dgm:presLayoutVars>
      </dgm:prSet>
      <dgm:spPr/>
    </dgm:pt>
    <dgm:pt modelId="{BF26CAF0-96B2-462F-8AF7-DE1637559FFC}" type="pres">
      <dgm:prSet presAssocID="{C1D34187-8CDD-40EA-88F6-6B131DE2AC18}" presName="sibTrans" presStyleCnt="0"/>
      <dgm:spPr/>
    </dgm:pt>
    <dgm:pt modelId="{668DFEEE-190A-4D7A-9D67-FE2C64A5CF0E}" type="pres">
      <dgm:prSet presAssocID="{7B76524F-D0A5-4638-93D2-8A929A655B97}" presName="node" presStyleLbl="node1" presStyleIdx="1" presStyleCnt="9">
        <dgm:presLayoutVars>
          <dgm:bulletEnabled val="1"/>
        </dgm:presLayoutVars>
      </dgm:prSet>
      <dgm:spPr/>
    </dgm:pt>
    <dgm:pt modelId="{DE465478-368D-42FE-8E87-F3854FBA7129}" type="pres">
      <dgm:prSet presAssocID="{773CCCDA-7B52-4782-94AD-03DCB394215E}" presName="sibTrans" presStyleCnt="0"/>
      <dgm:spPr/>
    </dgm:pt>
    <dgm:pt modelId="{2C0C62AF-6562-4AD8-B975-4931878E86ED}" type="pres">
      <dgm:prSet presAssocID="{9AF73392-B044-4FA8-8D02-B212DE41753B}" presName="node" presStyleLbl="node1" presStyleIdx="2" presStyleCnt="9">
        <dgm:presLayoutVars>
          <dgm:bulletEnabled val="1"/>
        </dgm:presLayoutVars>
      </dgm:prSet>
      <dgm:spPr/>
    </dgm:pt>
    <dgm:pt modelId="{AD57FB59-A16F-413F-82B4-F95379412315}" type="pres">
      <dgm:prSet presAssocID="{7B951664-8B51-40FE-B8C5-2B20D9220982}" presName="sibTrans" presStyleCnt="0"/>
      <dgm:spPr/>
    </dgm:pt>
    <dgm:pt modelId="{E20B79F4-CD6B-4F1C-9B79-75D7DB007C3E}" type="pres">
      <dgm:prSet presAssocID="{CFC71F4D-194A-400A-AB27-8652F64339FC}" presName="node" presStyleLbl="node1" presStyleIdx="3" presStyleCnt="9">
        <dgm:presLayoutVars>
          <dgm:bulletEnabled val="1"/>
        </dgm:presLayoutVars>
      </dgm:prSet>
      <dgm:spPr/>
    </dgm:pt>
    <dgm:pt modelId="{B3A59982-9159-4B9C-ADEE-0FCE3F2EA201}" type="pres">
      <dgm:prSet presAssocID="{29BBA1D9-0BAE-48B5-A03A-AC769FA8184C}" presName="sibTrans" presStyleCnt="0"/>
      <dgm:spPr/>
    </dgm:pt>
    <dgm:pt modelId="{7E7F1299-B592-462C-94D8-6AE134C00F9F}" type="pres">
      <dgm:prSet presAssocID="{A4AD9C28-9EF8-4975-B0E5-FF35F978D9E5}" presName="node" presStyleLbl="node1" presStyleIdx="4" presStyleCnt="9">
        <dgm:presLayoutVars>
          <dgm:bulletEnabled val="1"/>
        </dgm:presLayoutVars>
      </dgm:prSet>
      <dgm:spPr/>
    </dgm:pt>
    <dgm:pt modelId="{7986EE59-8434-4DBA-98B4-1150D8039BA2}" type="pres">
      <dgm:prSet presAssocID="{80B02076-7399-464E-9D0A-C3D49E68130A}" presName="sibTrans" presStyleCnt="0"/>
      <dgm:spPr/>
    </dgm:pt>
    <dgm:pt modelId="{C7FCB309-1645-4164-BDC2-16C4A0BCC45B}" type="pres">
      <dgm:prSet presAssocID="{95BBDD6B-3748-4C04-B5AC-3C23B4D0223A}" presName="node" presStyleLbl="node1" presStyleIdx="5" presStyleCnt="9">
        <dgm:presLayoutVars>
          <dgm:bulletEnabled val="1"/>
        </dgm:presLayoutVars>
      </dgm:prSet>
      <dgm:spPr/>
    </dgm:pt>
    <dgm:pt modelId="{E78B76C5-841E-4472-81DF-B33B8DCCF3EA}" type="pres">
      <dgm:prSet presAssocID="{6242A209-25B8-4688-AA1C-89D8DAC0D240}" presName="sibTrans" presStyleCnt="0"/>
      <dgm:spPr/>
    </dgm:pt>
    <dgm:pt modelId="{0C855CDB-456E-4275-8DE9-0DD0AA5C3C8D}" type="pres">
      <dgm:prSet presAssocID="{071A7E5A-0ADD-4E17-86CC-FE6E63C95B6F}" presName="node" presStyleLbl="node1" presStyleIdx="6" presStyleCnt="9">
        <dgm:presLayoutVars>
          <dgm:bulletEnabled val="1"/>
        </dgm:presLayoutVars>
      </dgm:prSet>
      <dgm:spPr/>
    </dgm:pt>
    <dgm:pt modelId="{D0C8E444-15B4-4762-9C2F-9D034888A78D}" type="pres">
      <dgm:prSet presAssocID="{203E83D4-3E85-4BDD-9AA8-3CBB86D14E01}" presName="sibTrans" presStyleCnt="0"/>
      <dgm:spPr/>
    </dgm:pt>
    <dgm:pt modelId="{63C59478-16FD-4F64-B092-3E800A425F7D}" type="pres">
      <dgm:prSet presAssocID="{2400DA7B-C1D2-4EDB-BB05-EF3863C7B8AE}" presName="node" presStyleLbl="node1" presStyleIdx="7" presStyleCnt="9">
        <dgm:presLayoutVars>
          <dgm:bulletEnabled val="1"/>
        </dgm:presLayoutVars>
      </dgm:prSet>
      <dgm:spPr/>
    </dgm:pt>
    <dgm:pt modelId="{87951C07-83D1-4561-8D45-09D618B90C18}" type="pres">
      <dgm:prSet presAssocID="{AE06BC65-9C47-4222-A712-3E1AF890C141}" presName="sibTrans" presStyleCnt="0"/>
      <dgm:spPr/>
    </dgm:pt>
    <dgm:pt modelId="{35C78AAD-88DA-45CA-9F25-D78D6BA76C15}" type="pres">
      <dgm:prSet presAssocID="{357D95D1-5DCC-435D-A6EB-F4774839EF95}" presName="node" presStyleLbl="node1" presStyleIdx="8" presStyleCnt="9" custScaleX="376137" custLinFactNeighborX="-4005" custLinFactNeighborY="-3338">
        <dgm:presLayoutVars>
          <dgm:bulletEnabled val="1"/>
        </dgm:presLayoutVars>
      </dgm:prSet>
      <dgm:spPr/>
    </dgm:pt>
  </dgm:ptLst>
  <dgm:cxnLst>
    <dgm:cxn modelId="{BCB4BC02-A761-44A7-A5F9-200F38C1B3AF}" srcId="{0F214EF9-0F37-4306-BAF4-EB00E2779C82}" destId="{95BBDD6B-3748-4C04-B5AC-3C23B4D0223A}" srcOrd="5" destOrd="0" parTransId="{A08E0371-28F2-4EE8-A66E-540EC2D62469}" sibTransId="{6242A209-25B8-4688-AA1C-89D8DAC0D240}"/>
    <dgm:cxn modelId="{BD0D5C0F-8485-4CE3-A90E-1E1AD73730B3}" type="presOf" srcId="{A4AD9C28-9EF8-4975-B0E5-FF35F978D9E5}" destId="{7E7F1299-B592-462C-94D8-6AE134C00F9F}" srcOrd="0" destOrd="0" presId="urn:microsoft.com/office/officeart/2005/8/layout/default"/>
    <dgm:cxn modelId="{705EF01A-B597-4160-AE68-923A2EB525EE}" type="presOf" srcId="{0F214EF9-0F37-4306-BAF4-EB00E2779C82}" destId="{C8E02E31-19AE-4152-8FE4-359F7A03AA02}" srcOrd="0" destOrd="0" presId="urn:microsoft.com/office/officeart/2005/8/layout/default"/>
    <dgm:cxn modelId="{02F9F025-674C-4616-A44E-00EE7017F1C5}" srcId="{0F214EF9-0F37-4306-BAF4-EB00E2779C82}" destId="{7B76524F-D0A5-4638-93D2-8A929A655B97}" srcOrd="1" destOrd="0" parTransId="{8ABB8AE5-225B-49D4-A55A-999342F266AD}" sibTransId="{773CCCDA-7B52-4782-94AD-03DCB394215E}"/>
    <dgm:cxn modelId="{62111830-E398-48D3-B371-6FA2097F4EF4}" srcId="{0F214EF9-0F37-4306-BAF4-EB00E2779C82}" destId="{A4AD9C28-9EF8-4975-B0E5-FF35F978D9E5}" srcOrd="4" destOrd="0" parTransId="{C79DFC6D-5126-4A88-BDF0-D1DD93EDFAE8}" sibTransId="{80B02076-7399-464E-9D0A-C3D49E68130A}"/>
    <dgm:cxn modelId="{20861B3B-EE6C-4AC3-BDAD-AEA0DDB4D942}" type="presOf" srcId="{CFC71F4D-194A-400A-AB27-8652F64339FC}" destId="{E20B79F4-CD6B-4F1C-9B79-75D7DB007C3E}" srcOrd="0" destOrd="0" presId="urn:microsoft.com/office/officeart/2005/8/layout/default"/>
    <dgm:cxn modelId="{CD93913D-ABBB-4E14-8CA7-94100DFF13D9}" type="presOf" srcId="{95BBDD6B-3748-4C04-B5AC-3C23B4D0223A}" destId="{C7FCB309-1645-4164-BDC2-16C4A0BCC45B}" srcOrd="0" destOrd="0" presId="urn:microsoft.com/office/officeart/2005/8/layout/default"/>
    <dgm:cxn modelId="{460CE63D-CA05-4BE2-8A64-211245551F40}" srcId="{0F214EF9-0F37-4306-BAF4-EB00E2779C82}" destId="{CFC71F4D-194A-400A-AB27-8652F64339FC}" srcOrd="3" destOrd="0" parTransId="{E485BED6-FACC-47FD-BA04-32741F18AAF5}" sibTransId="{29BBA1D9-0BAE-48B5-A03A-AC769FA8184C}"/>
    <dgm:cxn modelId="{48430390-11BA-45F6-82D6-BF37C1563DBE}" srcId="{0F214EF9-0F37-4306-BAF4-EB00E2779C82}" destId="{2400DA7B-C1D2-4EDB-BB05-EF3863C7B8AE}" srcOrd="7" destOrd="0" parTransId="{793E86D4-6A19-4E01-9BA2-70119EE4C583}" sibTransId="{AE06BC65-9C47-4222-A712-3E1AF890C141}"/>
    <dgm:cxn modelId="{1C5A7D98-3459-422E-807C-B87EBBD14F56}" srcId="{0F214EF9-0F37-4306-BAF4-EB00E2779C82}" destId="{4B5E9000-8C1B-4CCD-A596-4F91F1FA7349}" srcOrd="0" destOrd="0" parTransId="{C8645E33-72ED-4C7A-9E9E-A564DF4C1427}" sibTransId="{C1D34187-8CDD-40EA-88F6-6B131DE2AC18}"/>
    <dgm:cxn modelId="{A60CCF9F-EB7C-41DB-88BF-E591C27307A9}" srcId="{0F214EF9-0F37-4306-BAF4-EB00E2779C82}" destId="{071A7E5A-0ADD-4E17-86CC-FE6E63C95B6F}" srcOrd="6" destOrd="0" parTransId="{3DBB6939-E869-4492-8DAF-9F56CF01E13E}" sibTransId="{203E83D4-3E85-4BDD-9AA8-3CBB86D14E01}"/>
    <dgm:cxn modelId="{E2EE52BF-6F3D-4B92-8978-95DC935F0A95}" type="presOf" srcId="{7B76524F-D0A5-4638-93D2-8A929A655B97}" destId="{668DFEEE-190A-4D7A-9D67-FE2C64A5CF0E}" srcOrd="0" destOrd="0" presId="urn:microsoft.com/office/officeart/2005/8/layout/default"/>
    <dgm:cxn modelId="{93509ABF-B57C-4E67-810C-98FE7582676D}" type="presOf" srcId="{2400DA7B-C1D2-4EDB-BB05-EF3863C7B8AE}" destId="{63C59478-16FD-4F64-B092-3E800A425F7D}" srcOrd="0" destOrd="0" presId="urn:microsoft.com/office/officeart/2005/8/layout/default"/>
    <dgm:cxn modelId="{BBD07BC7-7FC7-4D72-B6AC-9E603CDF7000}" type="presOf" srcId="{357D95D1-5DCC-435D-A6EB-F4774839EF95}" destId="{35C78AAD-88DA-45CA-9F25-D78D6BA76C15}" srcOrd="0" destOrd="0" presId="urn:microsoft.com/office/officeart/2005/8/layout/default"/>
    <dgm:cxn modelId="{82D7DBCC-4DBF-4C9B-88DA-68786C0D7C4C}" srcId="{0F214EF9-0F37-4306-BAF4-EB00E2779C82}" destId="{357D95D1-5DCC-435D-A6EB-F4774839EF95}" srcOrd="8" destOrd="0" parTransId="{70A73DB2-7F51-4230-99DC-94584B27CEEB}" sibTransId="{FC8EC442-E21D-44A9-932F-33B920A15D5A}"/>
    <dgm:cxn modelId="{B490E2D1-1073-4FF6-BBEB-AF1200617126}" type="presOf" srcId="{9AF73392-B044-4FA8-8D02-B212DE41753B}" destId="{2C0C62AF-6562-4AD8-B975-4931878E86ED}" srcOrd="0" destOrd="0" presId="urn:microsoft.com/office/officeart/2005/8/layout/default"/>
    <dgm:cxn modelId="{221D9FE2-8A1D-4F0B-8BED-7145A5B76BE7}" type="presOf" srcId="{4B5E9000-8C1B-4CCD-A596-4F91F1FA7349}" destId="{30B249BC-D298-46A1-9068-132CE447AA6B}" srcOrd="0" destOrd="0" presId="urn:microsoft.com/office/officeart/2005/8/layout/default"/>
    <dgm:cxn modelId="{F8F500F0-D9C4-4D34-96BC-D5BEB318D57F}" type="presOf" srcId="{071A7E5A-0ADD-4E17-86CC-FE6E63C95B6F}" destId="{0C855CDB-456E-4275-8DE9-0DD0AA5C3C8D}" srcOrd="0" destOrd="0" presId="urn:microsoft.com/office/officeart/2005/8/layout/default"/>
    <dgm:cxn modelId="{988682FD-4017-4ED4-AE41-EAF985D1E2B4}" srcId="{0F214EF9-0F37-4306-BAF4-EB00E2779C82}" destId="{9AF73392-B044-4FA8-8D02-B212DE41753B}" srcOrd="2" destOrd="0" parTransId="{F98BCF6C-A6ED-4FB1-A0D4-3E456E2804BF}" sibTransId="{7B951664-8B51-40FE-B8C5-2B20D9220982}"/>
    <dgm:cxn modelId="{BF1D017C-3345-4AE8-A9AA-C58A8257D725}" type="presParOf" srcId="{C8E02E31-19AE-4152-8FE4-359F7A03AA02}" destId="{30B249BC-D298-46A1-9068-132CE447AA6B}" srcOrd="0" destOrd="0" presId="urn:microsoft.com/office/officeart/2005/8/layout/default"/>
    <dgm:cxn modelId="{A65EC28B-57D2-4AFE-82AA-2DF5D535592C}" type="presParOf" srcId="{C8E02E31-19AE-4152-8FE4-359F7A03AA02}" destId="{BF26CAF0-96B2-462F-8AF7-DE1637559FFC}" srcOrd="1" destOrd="0" presId="urn:microsoft.com/office/officeart/2005/8/layout/default"/>
    <dgm:cxn modelId="{6F761AB8-0FDB-4D16-A104-3ED7D3C13922}" type="presParOf" srcId="{C8E02E31-19AE-4152-8FE4-359F7A03AA02}" destId="{668DFEEE-190A-4D7A-9D67-FE2C64A5CF0E}" srcOrd="2" destOrd="0" presId="urn:microsoft.com/office/officeart/2005/8/layout/default"/>
    <dgm:cxn modelId="{C909F691-94C4-4367-8421-0F667A4F7F17}" type="presParOf" srcId="{C8E02E31-19AE-4152-8FE4-359F7A03AA02}" destId="{DE465478-368D-42FE-8E87-F3854FBA7129}" srcOrd="3" destOrd="0" presId="urn:microsoft.com/office/officeart/2005/8/layout/default"/>
    <dgm:cxn modelId="{C153BB9F-0EAC-4101-8015-797B7ADEE789}" type="presParOf" srcId="{C8E02E31-19AE-4152-8FE4-359F7A03AA02}" destId="{2C0C62AF-6562-4AD8-B975-4931878E86ED}" srcOrd="4" destOrd="0" presId="urn:microsoft.com/office/officeart/2005/8/layout/default"/>
    <dgm:cxn modelId="{9C30462F-9BFF-4F24-87E4-B0AA2D589ED4}" type="presParOf" srcId="{C8E02E31-19AE-4152-8FE4-359F7A03AA02}" destId="{AD57FB59-A16F-413F-82B4-F95379412315}" srcOrd="5" destOrd="0" presId="urn:microsoft.com/office/officeart/2005/8/layout/default"/>
    <dgm:cxn modelId="{8498DDE5-909B-43C3-8A47-14131ECDA508}" type="presParOf" srcId="{C8E02E31-19AE-4152-8FE4-359F7A03AA02}" destId="{E20B79F4-CD6B-4F1C-9B79-75D7DB007C3E}" srcOrd="6" destOrd="0" presId="urn:microsoft.com/office/officeart/2005/8/layout/default"/>
    <dgm:cxn modelId="{9197772D-0BCE-4AC3-A5D4-6CD9647FC7AD}" type="presParOf" srcId="{C8E02E31-19AE-4152-8FE4-359F7A03AA02}" destId="{B3A59982-9159-4B9C-ADEE-0FCE3F2EA201}" srcOrd="7" destOrd="0" presId="urn:microsoft.com/office/officeart/2005/8/layout/default"/>
    <dgm:cxn modelId="{8FC6B736-4631-43E9-A62E-329EE02CAFED}" type="presParOf" srcId="{C8E02E31-19AE-4152-8FE4-359F7A03AA02}" destId="{7E7F1299-B592-462C-94D8-6AE134C00F9F}" srcOrd="8" destOrd="0" presId="urn:microsoft.com/office/officeart/2005/8/layout/default"/>
    <dgm:cxn modelId="{168E9427-8873-4E4E-8D55-757854EB395A}" type="presParOf" srcId="{C8E02E31-19AE-4152-8FE4-359F7A03AA02}" destId="{7986EE59-8434-4DBA-98B4-1150D8039BA2}" srcOrd="9" destOrd="0" presId="urn:microsoft.com/office/officeart/2005/8/layout/default"/>
    <dgm:cxn modelId="{85BD7AF4-B3F1-423A-A019-A21B48D9CD39}" type="presParOf" srcId="{C8E02E31-19AE-4152-8FE4-359F7A03AA02}" destId="{C7FCB309-1645-4164-BDC2-16C4A0BCC45B}" srcOrd="10" destOrd="0" presId="urn:microsoft.com/office/officeart/2005/8/layout/default"/>
    <dgm:cxn modelId="{B9774F4E-9067-4587-9B59-45AA69280BFB}" type="presParOf" srcId="{C8E02E31-19AE-4152-8FE4-359F7A03AA02}" destId="{E78B76C5-841E-4472-81DF-B33B8DCCF3EA}" srcOrd="11" destOrd="0" presId="urn:microsoft.com/office/officeart/2005/8/layout/default"/>
    <dgm:cxn modelId="{8CCD0F2F-6B54-4751-A0A8-B42FE71F027D}" type="presParOf" srcId="{C8E02E31-19AE-4152-8FE4-359F7A03AA02}" destId="{0C855CDB-456E-4275-8DE9-0DD0AA5C3C8D}" srcOrd="12" destOrd="0" presId="urn:microsoft.com/office/officeart/2005/8/layout/default"/>
    <dgm:cxn modelId="{428869BA-F383-4205-A89F-3BD7DBB40A19}" type="presParOf" srcId="{C8E02E31-19AE-4152-8FE4-359F7A03AA02}" destId="{D0C8E444-15B4-4762-9C2F-9D034888A78D}" srcOrd="13" destOrd="0" presId="urn:microsoft.com/office/officeart/2005/8/layout/default"/>
    <dgm:cxn modelId="{439B2411-B51E-4D0C-B4E7-F99DCFDB0437}" type="presParOf" srcId="{C8E02E31-19AE-4152-8FE4-359F7A03AA02}" destId="{63C59478-16FD-4F64-B092-3E800A425F7D}" srcOrd="14" destOrd="0" presId="urn:microsoft.com/office/officeart/2005/8/layout/default"/>
    <dgm:cxn modelId="{4FEC1DB6-8D66-4E18-8D59-E691FCB4302E}" type="presParOf" srcId="{C8E02E31-19AE-4152-8FE4-359F7A03AA02}" destId="{87951C07-83D1-4561-8D45-09D618B90C18}" srcOrd="15" destOrd="0" presId="urn:microsoft.com/office/officeart/2005/8/layout/default"/>
    <dgm:cxn modelId="{9F2E0312-5454-4BDD-81B2-201FC9E02D25}" type="presParOf" srcId="{C8E02E31-19AE-4152-8FE4-359F7A03AA02}" destId="{35C78AAD-88DA-45CA-9F25-D78D6BA76C15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B249BC-D298-46A1-9068-132CE447AA6B}">
      <dsp:nvSpPr>
        <dsp:cNvPr id="0" name=""/>
        <dsp:cNvSpPr/>
      </dsp:nvSpPr>
      <dsp:spPr>
        <a:xfrm>
          <a:off x="3336" y="58159"/>
          <a:ext cx="2646940" cy="1588164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/>
            <a:t>You may be eligible for  Free School Meals if you receive one of the following: </a:t>
          </a:r>
          <a:endParaRPr lang="en-US" sz="1800" kern="1200"/>
        </a:p>
      </dsp:txBody>
      <dsp:txXfrm>
        <a:off x="3336" y="58159"/>
        <a:ext cx="2646940" cy="1588164"/>
      </dsp:txXfrm>
    </dsp:sp>
    <dsp:sp modelId="{668DFEEE-190A-4D7A-9D67-FE2C64A5CF0E}">
      <dsp:nvSpPr>
        <dsp:cNvPr id="0" name=""/>
        <dsp:cNvSpPr/>
      </dsp:nvSpPr>
      <dsp:spPr>
        <a:xfrm>
          <a:off x="2914971" y="58159"/>
          <a:ext cx="2646940" cy="1588164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/>
            <a:t>Income Support    </a:t>
          </a:r>
          <a:endParaRPr lang="en-US" sz="1800" kern="1200"/>
        </a:p>
      </dsp:txBody>
      <dsp:txXfrm>
        <a:off x="2914971" y="58159"/>
        <a:ext cx="2646940" cy="1588164"/>
      </dsp:txXfrm>
    </dsp:sp>
    <dsp:sp modelId="{2C0C62AF-6562-4AD8-B975-4931878E86ED}">
      <dsp:nvSpPr>
        <dsp:cNvPr id="0" name=""/>
        <dsp:cNvSpPr/>
      </dsp:nvSpPr>
      <dsp:spPr>
        <a:xfrm>
          <a:off x="5826606" y="58159"/>
          <a:ext cx="2646940" cy="1588164"/>
        </a:xfrm>
        <a:prstGeom prst="rect">
          <a:avLst/>
        </a:prstGeom>
        <a:solidFill>
          <a:schemeClr val="accent4">
            <a:lumMod val="75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/>
            <a:t>Income Based Jobseeker’s Allowance    </a:t>
          </a:r>
          <a:endParaRPr lang="en-US" sz="1800" kern="1200"/>
        </a:p>
      </dsp:txBody>
      <dsp:txXfrm>
        <a:off x="5826606" y="58159"/>
        <a:ext cx="2646940" cy="1588164"/>
      </dsp:txXfrm>
    </dsp:sp>
    <dsp:sp modelId="{E20B79F4-CD6B-4F1C-9B79-75D7DB007C3E}">
      <dsp:nvSpPr>
        <dsp:cNvPr id="0" name=""/>
        <dsp:cNvSpPr/>
      </dsp:nvSpPr>
      <dsp:spPr>
        <a:xfrm>
          <a:off x="8738240" y="58159"/>
          <a:ext cx="2646940" cy="1588164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/>
            <a:t>Income Related Employment and Support Allowance </a:t>
          </a:r>
          <a:endParaRPr lang="en-US" sz="1800" kern="1200"/>
        </a:p>
      </dsp:txBody>
      <dsp:txXfrm>
        <a:off x="8738240" y="58159"/>
        <a:ext cx="2646940" cy="1588164"/>
      </dsp:txXfrm>
    </dsp:sp>
    <dsp:sp modelId="{7E7F1299-B592-462C-94D8-6AE134C00F9F}">
      <dsp:nvSpPr>
        <dsp:cNvPr id="0" name=""/>
        <dsp:cNvSpPr/>
      </dsp:nvSpPr>
      <dsp:spPr>
        <a:xfrm>
          <a:off x="3336" y="1911017"/>
          <a:ext cx="2646940" cy="1588164"/>
        </a:xfrm>
        <a:prstGeom prst="rect">
          <a:avLst/>
        </a:prstGeom>
        <a:solidFill>
          <a:srgbClr val="FF00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/>
            <a:t>Child Tax Credit or Working Tax Credit</a:t>
          </a:r>
          <a:endParaRPr lang="en-US" sz="1800" kern="1200"/>
        </a:p>
      </dsp:txBody>
      <dsp:txXfrm>
        <a:off x="3336" y="1911017"/>
        <a:ext cx="2646940" cy="1588164"/>
      </dsp:txXfrm>
    </dsp:sp>
    <dsp:sp modelId="{C7FCB309-1645-4164-BDC2-16C4A0BCC45B}">
      <dsp:nvSpPr>
        <dsp:cNvPr id="0" name=""/>
        <dsp:cNvSpPr/>
      </dsp:nvSpPr>
      <dsp:spPr>
        <a:xfrm>
          <a:off x="2914971" y="1911017"/>
          <a:ext cx="2646940" cy="1588164"/>
        </a:xfrm>
        <a:prstGeom prst="rect">
          <a:avLst/>
        </a:prstGeom>
        <a:solidFill>
          <a:srgbClr val="7030A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/>
            <a:t>Universal credit</a:t>
          </a:r>
          <a:endParaRPr lang="en-US" sz="1800" kern="1200"/>
        </a:p>
      </dsp:txBody>
      <dsp:txXfrm>
        <a:off x="2914971" y="1911017"/>
        <a:ext cx="2646940" cy="1588164"/>
      </dsp:txXfrm>
    </dsp:sp>
    <dsp:sp modelId="{0C855CDB-456E-4275-8DE9-0DD0AA5C3C8D}">
      <dsp:nvSpPr>
        <dsp:cNvPr id="0" name=""/>
        <dsp:cNvSpPr/>
      </dsp:nvSpPr>
      <dsp:spPr>
        <a:xfrm>
          <a:off x="5826606" y="1911017"/>
          <a:ext cx="2646940" cy="1588164"/>
        </a:xfrm>
        <a:prstGeom prst="rect">
          <a:avLst/>
        </a:prstGeom>
        <a:solidFill>
          <a:schemeClr val="accent5">
            <a:lumMod val="75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/>
            <a:t>Or:- </a:t>
          </a:r>
          <a:endParaRPr lang="en-US" sz="1800" kern="1200"/>
        </a:p>
      </dsp:txBody>
      <dsp:txXfrm>
        <a:off x="5826606" y="1911017"/>
        <a:ext cx="2646940" cy="1588164"/>
      </dsp:txXfrm>
    </dsp:sp>
    <dsp:sp modelId="{63C59478-16FD-4F64-B092-3E800A425F7D}">
      <dsp:nvSpPr>
        <dsp:cNvPr id="0" name=""/>
        <dsp:cNvSpPr/>
      </dsp:nvSpPr>
      <dsp:spPr>
        <a:xfrm>
          <a:off x="8738240" y="1911017"/>
          <a:ext cx="2646940" cy="1588164"/>
        </a:xfrm>
        <a:prstGeom prst="rect">
          <a:avLst/>
        </a:prstGeom>
        <a:solidFill>
          <a:srgbClr val="00206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/>
            <a:t>if your child has a statement of special educational needs and is designated to require a special diet.</a:t>
          </a:r>
          <a:endParaRPr lang="en-US" sz="1800" kern="1200"/>
        </a:p>
      </dsp:txBody>
      <dsp:txXfrm>
        <a:off x="8738240" y="1911017"/>
        <a:ext cx="2646940" cy="1588164"/>
      </dsp:txXfrm>
    </dsp:sp>
    <dsp:sp modelId="{35C78AAD-88DA-45CA-9F25-D78D6BA76C15}">
      <dsp:nvSpPr>
        <dsp:cNvPr id="0" name=""/>
        <dsp:cNvSpPr/>
      </dsp:nvSpPr>
      <dsp:spPr>
        <a:xfrm>
          <a:off x="610187" y="3710863"/>
          <a:ext cx="9956123" cy="1588164"/>
        </a:xfrm>
        <a:prstGeom prst="rect">
          <a:avLst/>
        </a:prstGeom>
        <a:solidFill>
          <a:schemeClr val="accent2">
            <a:lumMod val="75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u="sng" kern="1200"/>
            <a:t>Parents/Guardians must apply themselves via the EA website. This will open soon so keep an eye on the closing date to ensure that you done miss out.</a:t>
          </a:r>
          <a:endParaRPr lang="en-US" sz="1800" kern="1200"/>
        </a:p>
      </dsp:txBody>
      <dsp:txXfrm>
        <a:off x="610187" y="3710863"/>
        <a:ext cx="9956123" cy="15881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0912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495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3649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498126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5666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74392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928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80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687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564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723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510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834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509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627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107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971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0977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BA650-9990-58E6-305E-0F815A0DB4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5754" y="628617"/>
            <a:ext cx="6368858" cy="3028983"/>
          </a:xfrm>
        </p:spPr>
        <p:txBody>
          <a:bodyPr>
            <a:normAutofit/>
          </a:bodyPr>
          <a:lstStyle/>
          <a:p>
            <a:r>
              <a:rPr lang="en-GB"/>
              <a:t>St Eugene’s primary school &amp; nursery unit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85D2B9-D7EF-E57C-9904-C4247C2CC4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6845" y="3843868"/>
            <a:ext cx="5233180" cy="1564744"/>
          </a:xfrm>
        </p:spPr>
        <p:txBody>
          <a:bodyPr>
            <a:normAutofit/>
          </a:bodyPr>
          <a:lstStyle/>
          <a:p>
            <a:r>
              <a:rPr lang="en-GB" b="1">
                <a:solidFill>
                  <a:schemeClr val="tx2">
                    <a:lumMod val="20000"/>
                    <a:lumOff val="80000"/>
                  </a:schemeClr>
                </a:solidFill>
              </a:rPr>
              <a:t>Primary One Induction</a:t>
            </a:r>
          </a:p>
          <a:p>
            <a:endParaRPr lang="en-GB" b="1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r>
              <a:rPr lang="en-GB" b="1">
                <a:solidFill>
                  <a:schemeClr val="tx2">
                    <a:lumMod val="20000"/>
                    <a:lumOff val="80000"/>
                  </a:schemeClr>
                </a:solidFill>
              </a:rPr>
              <a:t>27</a:t>
            </a:r>
            <a:r>
              <a:rPr lang="en-GB" b="1" baseline="30000">
                <a:solidFill>
                  <a:schemeClr val="tx2">
                    <a:lumMod val="20000"/>
                    <a:lumOff val="80000"/>
                  </a:schemeClr>
                </a:solidFill>
              </a:rPr>
              <a:t>th</a:t>
            </a:r>
            <a:r>
              <a:rPr lang="en-GB" b="1">
                <a:solidFill>
                  <a:schemeClr val="tx2">
                    <a:lumMod val="20000"/>
                    <a:lumOff val="80000"/>
                  </a:schemeClr>
                </a:solidFill>
              </a:rPr>
              <a:t> May 2026</a:t>
            </a:r>
          </a:p>
        </p:txBody>
      </p:sp>
      <p:pic>
        <p:nvPicPr>
          <p:cNvPr id="4" name="image3.png">
            <a:extLst>
              <a:ext uri="{FF2B5EF4-FFF2-40B4-BE49-F238E27FC236}">
                <a16:creationId xmlns:a16="http://schemas.microsoft.com/office/drawing/2014/main" id="{A6441AB6-B9B8-2C6E-FFCF-235FB5A6A372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921657" y="1568826"/>
            <a:ext cx="2838450" cy="2905125"/>
          </a:xfrm>
          <a:prstGeom prst="rect">
            <a:avLst/>
          </a:prstGeom>
          <a:ln/>
        </p:spPr>
      </p:pic>
      <p:pic>
        <p:nvPicPr>
          <p:cNvPr id="6" name="Picture 5" descr="A cartoon of kids outside a building&#10;&#10;AI-generated content may be incorrect.">
            <a:extLst>
              <a:ext uri="{FF2B5EF4-FFF2-40B4-BE49-F238E27FC236}">
                <a16:creationId xmlns:a16="http://schemas.microsoft.com/office/drawing/2014/main" id="{E421B74A-AB2B-C7F9-609F-E312CC324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514" y="5174408"/>
            <a:ext cx="9600776" cy="157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62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04B96-B87C-1972-59D7-3106F49B6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Housekeeping.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0D44A-2D93-29B2-3E45-2FCB1109B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5696" y="860679"/>
            <a:ext cx="6529117" cy="3615864"/>
          </a:xfrm>
        </p:spPr>
        <p:txBody>
          <a:bodyPr>
            <a:normAutofit/>
          </a:bodyPr>
          <a:lstStyle/>
          <a:p>
            <a:r>
              <a:rPr lang="en-GB" sz="1600" b="1" dirty="0">
                <a:latin typeface="Segoe UI"/>
                <a:cs typeface="Segoe UI"/>
              </a:rPr>
              <a:t>Please check your child’s Homework </a:t>
            </a:r>
            <a:r>
              <a:rPr lang="en-GB" sz="1600" b="1">
                <a:latin typeface="Segoe UI"/>
                <a:cs typeface="Segoe UI"/>
              </a:rPr>
              <a:t>Pack daily for any notes.</a:t>
            </a:r>
            <a:endParaRPr lang="en-GB" sz="1600" b="1"/>
          </a:p>
          <a:p>
            <a:pPr marL="0" indent="0">
              <a:buClr>
                <a:srgbClr val="FFFFFF"/>
              </a:buClr>
              <a:buNone/>
            </a:pPr>
            <a:endParaRPr lang="en-GB" sz="1600" b="1" dirty="0">
              <a:latin typeface="Segoe UI"/>
              <a:cs typeface="Segoe UI"/>
            </a:endParaRPr>
          </a:p>
          <a:p>
            <a:pPr>
              <a:buClr>
                <a:srgbClr val="FFFFFF"/>
              </a:buClr>
            </a:pPr>
            <a:r>
              <a:rPr lang="en-GB" sz="1600" b="1">
                <a:latin typeface="Segoe UI"/>
                <a:cs typeface="Segoe UI"/>
              </a:rPr>
              <a:t>If you need to speak to the class teacher, please contact the office to arrange a phone call or meeting.</a:t>
            </a:r>
            <a:endParaRPr lang="en-GB" sz="1600" b="1"/>
          </a:p>
          <a:p>
            <a:pPr marL="0" indent="0">
              <a:buClr>
                <a:srgbClr val="FFFFFF"/>
              </a:buClr>
              <a:buNone/>
            </a:pPr>
            <a:endParaRPr lang="en-GB" sz="1600" b="1" dirty="0">
              <a:latin typeface="Segoe UI"/>
              <a:cs typeface="Segoe UI"/>
            </a:endParaRPr>
          </a:p>
          <a:p>
            <a:pPr>
              <a:buClr>
                <a:srgbClr val="FFFFFF"/>
              </a:buClr>
            </a:pPr>
            <a:r>
              <a:rPr lang="en-GB" sz="1600" b="1">
                <a:latin typeface="Segoe UI"/>
                <a:cs typeface="Segoe UI"/>
              </a:rPr>
              <a:t>The gates will be locked at 9:00am and will not reopen until home time. If you need to collect your child early or if they arrive late, please go to the office.</a:t>
            </a:r>
            <a:endParaRPr lang="en-GB" sz="1600" b="1"/>
          </a:p>
          <a:p>
            <a:pPr marL="0" indent="0">
              <a:buClr>
                <a:srgbClr val="FFFFFF"/>
              </a:buClr>
              <a:buNone/>
            </a:pPr>
            <a:endParaRPr lang="en-GB" sz="1600" b="1" dirty="0">
              <a:latin typeface="Segoe UI"/>
              <a:cs typeface="Segoe UI"/>
            </a:endParaRPr>
          </a:p>
          <a:p>
            <a:pPr>
              <a:buClr>
                <a:srgbClr val="FFFFFF"/>
              </a:buClr>
            </a:pPr>
            <a:r>
              <a:rPr lang="en-GB" sz="1600" b="1">
                <a:latin typeface="Segoe UI"/>
                <a:cs typeface="Segoe UI"/>
              </a:rPr>
              <a:t>Parent-teacher meetings will be held during the second term.</a:t>
            </a:r>
            <a:endParaRPr lang="en-GB" sz="1600" b="1"/>
          </a:p>
          <a:p>
            <a:pPr>
              <a:lnSpc>
                <a:spcPct val="90000"/>
              </a:lnSpc>
              <a:buClr>
                <a:srgbClr val="FFFFFF"/>
              </a:buClr>
            </a:pPr>
            <a:endParaRPr lang="en-GB" sz="1700" b="1" dirty="0"/>
          </a:p>
        </p:txBody>
      </p:sp>
      <p:pic>
        <p:nvPicPr>
          <p:cNvPr id="3076" name="Picture 4" descr="Teaching Classroom Clipart PNG, Vector, PSD, and Clipart With Transparent  Background for Free Download | Pngtree">
            <a:extLst>
              <a:ext uri="{FF2B5EF4-FFF2-40B4-BE49-F238E27FC236}">
                <a16:creationId xmlns:a16="http://schemas.microsoft.com/office/drawing/2014/main" id="{1B844F81-54E3-CEDB-16E5-290B9661A4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3" b="-1"/>
          <a:stretch/>
        </p:blipFill>
        <p:spPr bwMode="auto">
          <a:xfrm>
            <a:off x="779966" y="860680"/>
            <a:ext cx="3152439" cy="3448851"/>
          </a:xfrm>
          <a:custGeom>
            <a:avLst/>
            <a:gdLst/>
            <a:ahLst/>
            <a:cxnLst/>
            <a:rect l="l" t="t" r="r" b="b"/>
            <a:pathLst>
              <a:path w="3152439" h="3448851">
                <a:moveTo>
                  <a:pt x="409034" y="0"/>
                </a:moveTo>
                <a:lnTo>
                  <a:pt x="3152439" y="0"/>
                </a:lnTo>
                <a:lnTo>
                  <a:pt x="3152439" y="3032147"/>
                </a:lnTo>
                <a:lnTo>
                  <a:pt x="2735735" y="3448851"/>
                </a:lnTo>
                <a:lnTo>
                  <a:pt x="0" y="3448851"/>
                </a:lnTo>
                <a:lnTo>
                  <a:pt x="0" y="409034"/>
                </a:lnTo>
                <a:close/>
              </a:path>
            </a:pathLst>
          </a:custGeom>
          <a:noFill/>
          <a:ln w="15875"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806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D0602-CE75-77D6-DE4C-7359CE6E7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8" y="685799"/>
            <a:ext cx="4819653" cy="4808989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en-GB" sz="2300">
                <a:solidFill>
                  <a:schemeClr val="tx1"/>
                </a:solidFill>
              </a:rPr>
              <a:t>You child will begin homework in October. Please complete with pencil and sign each piece of work. </a:t>
            </a:r>
          </a:p>
          <a:p>
            <a:pPr>
              <a:lnSpc>
                <a:spcPct val="90000"/>
              </a:lnSpc>
            </a:pPr>
            <a:endParaRPr lang="en-GB" sz="230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GB" sz="2300">
                <a:solidFill>
                  <a:schemeClr val="tx1"/>
                </a:solidFill>
              </a:rPr>
              <a:t>Please practise any sounds and keywords sent home daily. </a:t>
            </a:r>
          </a:p>
          <a:p>
            <a:pPr>
              <a:lnSpc>
                <a:spcPct val="90000"/>
              </a:lnSpc>
            </a:pPr>
            <a:endParaRPr lang="en-GB" sz="230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GB" sz="2300">
                <a:solidFill>
                  <a:schemeClr val="tx1"/>
                </a:solidFill>
              </a:rPr>
              <a:t>After Christmas, your child will have a reading book at home; please ensure that this is sent in everyday as we use it in class. </a:t>
            </a:r>
          </a:p>
          <a:p>
            <a:pPr>
              <a:lnSpc>
                <a:spcPct val="90000"/>
              </a:lnSpc>
            </a:pPr>
            <a:endParaRPr lang="en-GB" sz="230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GB" sz="2300" dirty="0"/>
              <a:t>If your child finds homework tough; use of timers, stickers, brain breaks maybe beneficial.</a:t>
            </a:r>
          </a:p>
          <a:p>
            <a:pPr>
              <a:lnSpc>
                <a:spcPct val="90000"/>
              </a:lnSpc>
            </a:pPr>
            <a:endParaRPr lang="en-GB" sz="1100"/>
          </a:p>
        </p:txBody>
      </p:sp>
      <p:pic>
        <p:nvPicPr>
          <p:cNvPr id="2050" name="Picture 2" descr="Homework Expectations - 13/11/23 ...">
            <a:extLst>
              <a:ext uri="{FF2B5EF4-FFF2-40B4-BE49-F238E27FC236}">
                <a16:creationId xmlns:a16="http://schemas.microsoft.com/office/drawing/2014/main" id="{0FD9003E-B157-AFC0-067E-AF49817651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8" r="12420" b="-1"/>
          <a:stretch/>
        </p:blipFill>
        <p:spPr bwMode="auto">
          <a:xfrm>
            <a:off x="797205" y="786117"/>
            <a:ext cx="4809744" cy="4956048"/>
          </a:xfrm>
          <a:custGeom>
            <a:avLst/>
            <a:gdLst/>
            <a:ahLst/>
            <a:cxnLst/>
            <a:rect l="l" t="t" r="r" b="b"/>
            <a:pathLst>
              <a:path w="4809744" h="4956048">
                <a:moveTo>
                  <a:pt x="478762" y="0"/>
                </a:moveTo>
                <a:lnTo>
                  <a:pt x="4809744" y="0"/>
                </a:lnTo>
                <a:lnTo>
                  <a:pt x="4809744" y="4477286"/>
                </a:lnTo>
                <a:lnTo>
                  <a:pt x="4330982" y="4956048"/>
                </a:lnTo>
                <a:lnTo>
                  <a:pt x="0" y="4956048"/>
                </a:lnTo>
                <a:lnTo>
                  <a:pt x="0" y="47876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BE9F182-7CBE-4798-4B74-AAF3EF4A5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86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575C8-8234-B4E9-5784-22EDF17CA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301154"/>
            <a:ext cx="8534400" cy="1034435"/>
          </a:xfrm>
        </p:spPr>
        <p:txBody>
          <a:bodyPr/>
          <a:lstStyle/>
          <a:p>
            <a:r>
              <a:rPr lang="en-US"/>
              <a:t>P.1.</a:t>
            </a:r>
            <a:endParaRPr lang="en-US" dirty="0"/>
          </a:p>
        </p:txBody>
      </p:sp>
      <p:pic>
        <p:nvPicPr>
          <p:cNvPr id="5" name="Picture 4" descr="Dinner Money | Signhills News">
            <a:extLst>
              <a:ext uri="{FF2B5EF4-FFF2-40B4-BE49-F238E27FC236}">
                <a16:creationId xmlns:a16="http://schemas.microsoft.com/office/drawing/2014/main" id="{BD9D8907-F5A3-6870-8F57-2E40DDC91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843" y="1222577"/>
            <a:ext cx="1905000" cy="1905000"/>
          </a:xfrm>
          <a:prstGeom prst="rect">
            <a:avLst/>
          </a:prstGeom>
        </p:spPr>
      </p:pic>
      <p:pic>
        <p:nvPicPr>
          <p:cNvPr id="6" name="Picture 5" descr="A menu of a meal&#10;&#10;AI-generated content may be incorrect.">
            <a:extLst>
              <a:ext uri="{FF2B5EF4-FFF2-40B4-BE49-F238E27FC236}">
                <a16:creationId xmlns:a16="http://schemas.microsoft.com/office/drawing/2014/main" id="{BB353088-9770-B080-66FD-9E51B2B0B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445" y="1091093"/>
            <a:ext cx="3171464" cy="21679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CB9FA3-BA71-72A1-1014-E2DCAB4A3460}"/>
              </a:ext>
            </a:extLst>
          </p:cNvPr>
          <p:cNvSpPr txBox="1"/>
          <p:nvPr/>
        </p:nvSpPr>
        <p:spPr>
          <a:xfrm>
            <a:off x="1434943" y="3122918"/>
            <a:ext cx="123172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£15.50 per </a:t>
            </a:r>
            <a:r>
              <a:rPr lang="en-US" dirty="0"/>
              <a:t>week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98EF9C-FB3D-38C1-C47A-7AE34682F848}"/>
              </a:ext>
            </a:extLst>
          </p:cNvPr>
          <p:cNvSpPr txBox="1"/>
          <p:nvPr/>
        </p:nvSpPr>
        <p:spPr>
          <a:xfrm>
            <a:off x="5391873" y="3449942"/>
            <a:ext cx="160750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Menu on school website</a:t>
            </a:r>
          </a:p>
        </p:txBody>
      </p:sp>
      <p:pic>
        <p:nvPicPr>
          <p:cNvPr id="3" name="Picture 2" descr="A package of baby wipes&#10;&#10;AI-generated content may be incorrect.">
            <a:extLst>
              <a:ext uri="{FF2B5EF4-FFF2-40B4-BE49-F238E27FC236}">
                <a16:creationId xmlns:a16="http://schemas.microsoft.com/office/drawing/2014/main" id="{17793B0A-1160-DE48-FDEC-C298F3B386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5021" y="1221913"/>
            <a:ext cx="1649754" cy="1086452"/>
          </a:xfrm>
          <a:prstGeom prst="rect">
            <a:avLst/>
          </a:prstGeom>
        </p:spPr>
      </p:pic>
      <p:pic>
        <p:nvPicPr>
          <p:cNvPr id="9" name="Picture 8" descr="A box of tissues on a white background&#10;&#10;AI-generated content may be incorrect.">
            <a:extLst>
              <a:ext uri="{FF2B5EF4-FFF2-40B4-BE49-F238E27FC236}">
                <a16:creationId xmlns:a16="http://schemas.microsoft.com/office/drawing/2014/main" id="{00694B84-4C3A-1471-380E-8884659F5E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5553" y="2564576"/>
            <a:ext cx="1657350" cy="13430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14571E-418C-E277-F06C-BFAF27D3B671}"/>
              </a:ext>
            </a:extLst>
          </p:cNvPr>
          <p:cNvSpPr txBox="1"/>
          <p:nvPr/>
        </p:nvSpPr>
        <p:spPr>
          <a:xfrm>
            <a:off x="9217068" y="4185120"/>
            <a:ext cx="157619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Provisions</a:t>
            </a:r>
          </a:p>
        </p:txBody>
      </p:sp>
      <p:pic>
        <p:nvPicPr>
          <p:cNvPr id="11" name="Picture 10" descr="A close up of fruit&#10;&#10;AI-generated content may be incorrect.">
            <a:extLst>
              <a:ext uri="{FF2B5EF4-FFF2-40B4-BE49-F238E27FC236}">
                <a16:creationId xmlns:a16="http://schemas.microsoft.com/office/drawing/2014/main" id="{3C703581-6FE7-2FD9-719E-9369F0612F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456" y="4315307"/>
            <a:ext cx="2324100" cy="13525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D03B58-55B7-0099-4DA9-4FF270E22004}"/>
              </a:ext>
            </a:extLst>
          </p:cNvPr>
          <p:cNvSpPr txBox="1"/>
          <p:nvPr/>
        </p:nvSpPr>
        <p:spPr>
          <a:xfrm>
            <a:off x="1586630" y="5918547"/>
            <a:ext cx="123172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Fruit- £1 per week</a:t>
            </a:r>
          </a:p>
        </p:txBody>
      </p:sp>
      <p:pic>
        <p:nvPicPr>
          <p:cNvPr id="13" name="Picture 12" descr="A cartoon of kids outside a building&#10;&#10;AI-generated content may be incorrect.">
            <a:extLst>
              <a:ext uri="{FF2B5EF4-FFF2-40B4-BE49-F238E27FC236}">
                <a16:creationId xmlns:a16="http://schemas.microsoft.com/office/drawing/2014/main" id="{E7509F40-63D8-8BBB-4052-19DD4B8841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3924" y="4996956"/>
            <a:ext cx="6761544" cy="1571125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0D4F830-BCC5-7C7B-901B-86E387E3CD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37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73AC2-0B4C-A9F5-BA3D-91A40784E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421" y="100862"/>
            <a:ext cx="8534400" cy="1274051"/>
          </a:xfrm>
        </p:spPr>
        <p:txBody>
          <a:bodyPr/>
          <a:lstStyle/>
          <a:p>
            <a:r>
              <a:rPr lang="en-GB"/>
              <a:t> P.1. curriculum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FCA82-55F3-0CD7-8979-69C85760B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4701" y="1227286"/>
            <a:ext cx="2138501" cy="8216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u="sng">
                <a:solidFill>
                  <a:schemeClr val="tx1"/>
                </a:solidFill>
              </a:rPr>
              <a:t>LITERACY </a:t>
            </a:r>
          </a:p>
          <a:p>
            <a:pPr marL="0" indent="0">
              <a:buNone/>
            </a:pPr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88A2F0F-3CED-0699-6823-1B01BD82CFA4}"/>
              </a:ext>
            </a:extLst>
          </p:cNvPr>
          <p:cNvSpPr txBox="1">
            <a:spLocks/>
          </p:cNvSpPr>
          <p:nvPr/>
        </p:nvSpPr>
        <p:spPr>
          <a:xfrm>
            <a:off x="8069945" y="1167527"/>
            <a:ext cx="2138501" cy="821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u="sng">
                <a:solidFill>
                  <a:schemeClr val="tx1"/>
                </a:solidFill>
              </a:rPr>
              <a:t>NUMERACY</a:t>
            </a:r>
          </a:p>
          <a:p>
            <a:pPr marL="0" indent="0">
              <a:buFont typeface="Wingdings 3" panose="05040102010807070707" pitchFamily="18" charset="2"/>
              <a:buNone/>
            </a:pPr>
            <a:endParaRPr lang="en-GB"/>
          </a:p>
        </p:txBody>
      </p:sp>
      <p:pic>
        <p:nvPicPr>
          <p:cNvPr id="3074" name="Picture 2" descr="Pencil Writing Stock Illustrations – 47,948 Pencil Writing Stock  Illustrations, Vectors &amp; Clipart - Dreamstime">
            <a:extLst>
              <a:ext uri="{FF2B5EF4-FFF2-40B4-BE49-F238E27FC236}">
                <a16:creationId xmlns:a16="http://schemas.microsoft.com/office/drawing/2014/main" id="{67AC0752-9E3B-6E25-D550-B1CF297B1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02" y="3146243"/>
            <a:ext cx="1138176" cy="113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ome Alive Nursery Rhyme App - animated stories and games">
            <a:extLst>
              <a:ext uri="{FF2B5EF4-FFF2-40B4-BE49-F238E27FC236}">
                <a16:creationId xmlns:a16="http://schemas.microsoft.com/office/drawing/2014/main" id="{D4AD9CB9-BA18-0033-D47C-274C31E1B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02" y="5698671"/>
            <a:ext cx="1304886" cy="98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amily reading book together Stock Images">
            <a:extLst>
              <a:ext uri="{FF2B5EF4-FFF2-40B4-BE49-F238E27FC236}">
                <a16:creationId xmlns:a16="http://schemas.microsoft.com/office/drawing/2014/main" id="{00197DFB-AF7D-E1C2-EEE1-98826EB75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03" y="4518907"/>
            <a:ext cx="1143376" cy="102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15">
            <a:extLst>
              <a:ext uri="{FF2B5EF4-FFF2-40B4-BE49-F238E27FC236}">
                <a16:creationId xmlns:a16="http://schemas.microsoft.com/office/drawing/2014/main" id="{56C76598-10E2-C0F3-EE34-76F6F98AE02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08982" y="2911755"/>
            <a:ext cx="1048624" cy="11585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652528-CB48-D2BB-2E24-50664B74363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08981" y="1657261"/>
            <a:ext cx="1048625" cy="10722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08861D-99CC-C005-2203-4F8DC7CF220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08981" y="4239728"/>
            <a:ext cx="1048624" cy="1048624"/>
          </a:xfrm>
          <a:prstGeom prst="rect">
            <a:avLst/>
          </a:prstGeom>
        </p:spPr>
      </p:pic>
      <p:pic>
        <p:nvPicPr>
          <p:cNvPr id="3082" name="Picture 10" descr="5 of the best water play activities for home this summer">
            <a:extLst>
              <a:ext uri="{FF2B5EF4-FFF2-40B4-BE49-F238E27FC236}">
                <a16:creationId xmlns:a16="http://schemas.microsoft.com/office/drawing/2014/main" id="{85FBF10F-D711-08AA-9CFB-9644E4DC1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278" y="5580528"/>
            <a:ext cx="1318424" cy="91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801F39-BD2B-6F14-5D7A-93E8BBB6DC78}"/>
              </a:ext>
            </a:extLst>
          </p:cNvPr>
          <p:cNvSpPr txBox="1"/>
          <p:nvPr/>
        </p:nvSpPr>
        <p:spPr>
          <a:xfrm>
            <a:off x="8069944" y="1773579"/>
            <a:ext cx="263978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Sorting and matching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Mental Maths – counting forwards and backwards, 1 more/less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Number rhymes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Number 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Adding to 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Money to 10p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F02C3B-7146-25B7-9964-6C66577F1B9B}"/>
              </a:ext>
            </a:extLst>
          </p:cNvPr>
          <p:cNvSpPr txBox="1"/>
          <p:nvPr/>
        </p:nvSpPr>
        <p:spPr>
          <a:xfrm>
            <a:off x="2234057" y="1828632"/>
            <a:ext cx="3094499" cy="53553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We use Sounds and Focus to introduce and teach new sounds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Story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Nursery rhymes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Handwriting – letter formation and holding the pencil correctly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Talking and Listening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Reading/Keywords.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</p:txBody>
      </p:sp>
      <p:pic>
        <p:nvPicPr>
          <p:cNvPr id="11" name="Picture 10" descr="Sounds in Focus - English Resources ...">
            <a:extLst>
              <a:ext uri="{FF2B5EF4-FFF2-40B4-BE49-F238E27FC236}">
                <a16:creationId xmlns:a16="http://schemas.microsoft.com/office/drawing/2014/main" id="{30A7D2B3-F39A-B70F-98AE-B046AC8511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7221" y="1778240"/>
            <a:ext cx="1147177" cy="113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071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C6575-7CDB-8997-A21E-06F5157A5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468" y="69974"/>
            <a:ext cx="9995769" cy="1507067"/>
          </a:xfrm>
        </p:spPr>
        <p:txBody>
          <a:bodyPr>
            <a:normAutofit/>
          </a:bodyPr>
          <a:lstStyle/>
          <a:p>
            <a:r>
              <a:rPr lang="en-GB"/>
              <a:t>Meet your teacher for 'Stay and Play'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727FE-994F-C4A8-EEAB-6075A9992C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8720" y="1456389"/>
            <a:ext cx="4419171" cy="4457331"/>
          </a:xfrm>
        </p:spPr>
        <p:txBody>
          <a:bodyPr>
            <a:normAutofit/>
          </a:bodyPr>
          <a:lstStyle/>
          <a:p>
            <a:r>
              <a:rPr lang="en-GB" b="1"/>
              <a:t>Pupils are invited to </a:t>
            </a:r>
            <a:r>
              <a:rPr lang="en-GB" b="1" dirty="0"/>
              <a:t>attend ‘Stay </a:t>
            </a:r>
            <a:r>
              <a:rPr lang="en-GB" b="1"/>
              <a:t>and Play’ sessions with</a:t>
            </a:r>
            <a:r>
              <a:rPr lang="en-GB" b="1" dirty="0"/>
              <a:t> their new P1 class teacher. </a:t>
            </a:r>
          </a:p>
          <a:p>
            <a:pPr marL="0" indent="0">
              <a:buNone/>
            </a:pPr>
            <a:endParaRPr lang="en-GB" b="1">
              <a:solidFill>
                <a:schemeClr val="tx1"/>
              </a:solidFill>
            </a:endParaRPr>
          </a:p>
          <a:p>
            <a:r>
              <a:rPr lang="en-GB" b="1"/>
              <a:t>This will take place on June 2nd, 9th and 16th  12.30-1.15pm</a:t>
            </a:r>
          </a:p>
          <a:p>
            <a:pPr marL="0" indent="0">
              <a:buNone/>
            </a:pPr>
            <a:endParaRPr lang="en-GB" b="1">
              <a:solidFill>
                <a:schemeClr val="tx1"/>
              </a:solidFill>
            </a:endParaRPr>
          </a:p>
          <a:p>
            <a:endParaRPr lang="en-GB" b="1" dirty="0">
              <a:solidFill>
                <a:schemeClr val="tx1"/>
              </a:solidFill>
            </a:endParaRPr>
          </a:p>
          <a:p>
            <a:endParaRPr lang="en-GB"/>
          </a:p>
        </p:txBody>
      </p:sp>
      <p:pic>
        <p:nvPicPr>
          <p:cNvPr id="4" name="Picture 3" descr="A playground in a school&#10;&#10;AI-generated content may be incorrect.">
            <a:extLst>
              <a:ext uri="{FF2B5EF4-FFF2-40B4-BE49-F238E27FC236}">
                <a16:creationId xmlns:a16="http://schemas.microsoft.com/office/drawing/2014/main" id="{379CCB59-A165-5C21-116C-8A7E0A191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89" y="1861595"/>
            <a:ext cx="5758406" cy="432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66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3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41B71-7FC2-F0C5-CBD5-B80BC5672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192" y="-320523"/>
            <a:ext cx="8534400" cy="1507067"/>
          </a:xfrm>
        </p:spPr>
        <p:txBody>
          <a:bodyPr/>
          <a:lstStyle/>
          <a:p>
            <a:r>
              <a:rPr lang="en-GB"/>
              <a:t>Contact us:</a:t>
            </a:r>
          </a:p>
        </p:txBody>
      </p:sp>
      <p:pic>
        <p:nvPicPr>
          <p:cNvPr id="11" name="Content Placeholder 10" descr="A logo of a camera&#10;&#10;AI-generated content may be incorrect.">
            <a:extLst>
              <a:ext uri="{FF2B5EF4-FFF2-40B4-BE49-F238E27FC236}">
                <a16:creationId xmlns:a16="http://schemas.microsoft.com/office/drawing/2014/main" id="{B5588810-F88B-C572-75BB-0E1C48D993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49342" y="4579277"/>
            <a:ext cx="2084278" cy="19765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36FFF5-02FE-39D3-6F49-6B83816CA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594" y="4633317"/>
            <a:ext cx="1872752" cy="1872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C7BCCE-53FA-E6CF-65FE-AD88A047F8E9}"/>
              </a:ext>
            </a:extLst>
          </p:cNvPr>
          <p:cNvSpPr txBox="1"/>
          <p:nvPr/>
        </p:nvSpPr>
        <p:spPr>
          <a:xfrm>
            <a:off x="367332" y="707974"/>
            <a:ext cx="971005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/>
              <a:t>If you need to contact us, please use our school telephone 02871261601 or via email: info@steugenes.derry.ni.sch.uk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A4E95F-F57C-B1E1-3E15-67742BC43F52}"/>
              </a:ext>
            </a:extLst>
          </p:cNvPr>
          <p:cNvSpPr txBox="1"/>
          <p:nvPr/>
        </p:nvSpPr>
        <p:spPr>
          <a:xfrm>
            <a:off x="9892145" y="1707425"/>
            <a:ext cx="21431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Communication with parents is via the school app. It is important that you sign up at the beginning of the new term.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BA0453-DBAB-F8F4-D366-162752224561}"/>
              </a:ext>
            </a:extLst>
          </p:cNvPr>
          <p:cNvSpPr txBox="1"/>
          <p:nvPr/>
        </p:nvSpPr>
        <p:spPr>
          <a:xfrm>
            <a:off x="221673" y="3888650"/>
            <a:ext cx="698887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/>
              <a:t>We also post updates on our school website and school </a:t>
            </a:r>
            <a:r>
              <a:rPr lang="en-GB"/>
              <a:t>Facebook and Instagram</a:t>
            </a:r>
            <a:r>
              <a:rPr lang="en-GB" dirty="0"/>
              <a:t> pages</a:t>
            </a:r>
          </a:p>
        </p:txBody>
      </p:sp>
      <p:pic>
        <p:nvPicPr>
          <p:cNvPr id="1028" name="Picture 4" descr="theschoolapp">
            <a:extLst>
              <a:ext uri="{FF2B5EF4-FFF2-40B4-BE49-F238E27FC236}">
                <a16:creationId xmlns:a16="http://schemas.microsoft.com/office/drawing/2014/main" id="{910FC8BD-E6DC-78E8-25EB-A7A1D34C6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6624" y="4067945"/>
            <a:ext cx="1912849" cy="233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artoon of kids outside a building&#10;&#10;AI-generated content may be incorrect.">
            <a:extLst>
              <a:ext uri="{FF2B5EF4-FFF2-40B4-BE49-F238E27FC236}">
                <a16:creationId xmlns:a16="http://schemas.microsoft.com/office/drawing/2014/main" id="{5343FA24-6AF4-A694-A94C-57AE62463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568" y="1865449"/>
            <a:ext cx="6761544" cy="157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0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6B259-6AFC-06FA-7996-DCB2D6E15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499" y="-67734"/>
            <a:ext cx="8534400" cy="1507067"/>
          </a:xfrm>
        </p:spPr>
        <p:txBody>
          <a:bodyPr/>
          <a:lstStyle/>
          <a:p>
            <a:r>
              <a:rPr lang="en-GB" b="1"/>
              <a:t>Welcome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54514-42F3-CCAB-3160-99DA971491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438" y="1242391"/>
            <a:ext cx="8534400" cy="718931"/>
          </a:xfrm>
        </p:spPr>
        <p:txBody>
          <a:bodyPr>
            <a:normAutofit/>
          </a:bodyPr>
          <a:lstStyle/>
          <a:p>
            <a:r>
              <a:rPr lang="en-GB" b="1" u="sng">
                <a:solidFill>
                  <a:schemeClr val="tx1"/>
                </a:solidFill>
              </a:rPr>
              <a:t>Welcome to our Primary 1 induction. </a:t>
            </a:r>
          </a:p>
          <a:p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D5CA767-355C-6665-E9EC-C134DE14A8A2}"/>
              </a:ext>
            </a:extLst>
          </p:cNvPr>
          <p:cNvSpPr txBox="1">
            <a:spLocks/>
          </p:cNvSpPr>
          <p:nvPr/>
        </p:nvSpPr>
        <p:spPr>
          <a:xfrm>
            <a:off x="439045" y="1961322"/>
            <a:ext cx="9102519" cy="3654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/>
              <a:t>.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66EA4CA-B588-EE84-4C7B-C968B4E486F6}"/>
              </a:ext>
            </a:extLst>
          </p:cNvPr>
          <p:cNvSpPr txBox="1">
            <a:spLocks/>
          </p:cNvSpPr>
          <p:nvPr/>
        </p:nvSpPr>
        <p:spPr>
          <a:xfrm>
            <a:off x="538436" y="1764379"/>
            <a:ext cx="9003127" cy="4238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FFFF"/>
              </a:buClr>
            </a:pPr>
            <a:r>
              <a:rPr lang="en-GB" b="1">
                <a:solidFill>
                  <a:schemeClr val="tx1"/>
                </a:solidFill>
              </a:rPr>
              <a:t>In this session we will cover staff, uniforms, school dates and times, role of parents in supporting pupils and who your child’s teacher is.</a:t>
            </a:r>
            <a:endParaRPr lang="en-US"/>
          </a:p>
          <a:p>
            <a:pPr>
              <a:buClr>
                <a:srgbClr val="FFFFFF"/>
              </a:buClr>
            </a:pPr>
            <a:endParaRPr lang="en-GB" b="1" dirty="0">
              <a:solidFill>
                <a:schemeClr val="tx1"/>
              </a:solidFill>
            </a:endParaRPr>
          </a:p>
          <a:p>
            <a:r>
              <a:rPr lang="en-GB" b="1">
                <a:solidFill>
                  <a:schemeClr val="tx1"/>
                </a:solidFill>
              </a:rPr>
              <a:t>Our school motto is Do Your Best and we embed this into our daily teaching provision. </a:t>
            </a:r>
          </a:p>
          <a:p>
            <a:endParaRPr lang="en-GB" b="1">
              <a:solidFill>
                <a:schemeClr val="tx1"/>
              </a:solidFill>
            </a:endParaRPr>
          </a:p>
          <a:p>
            <a:r>
              <a:rPr lang="en-GB" b="1">
                <a:solidFill>
                  <a:schemeClr val="tx1"/>
                </a:solidFill>
              </a:rPr>
              <a:t>We are looking forward to welcoming you and your little one into our school community. </a:t>
            </a:r>
          </a:p>
        </p:txBody>
      </p:sp>
      <p:pic>
        <p:nvPicPr>
          <p:cNvPr id="7" name="Picture 6" descr="A picture containing clothing, person, child, toddler&#10;&#10;Description automatically generated">
            <a:extLst>
              <a:ext uri="{FF2B5EF4-FFF2-40B4-BE49-F238E27FC236}">
                <a16:creationId xmlns:a16="http://schemas.microsoft.com/office/drawing/2014/main" id="{D35FBBEF-215D-5079-6764-99EC3349D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8444" y="321455"/>
            <a:ext cx="2915317" cy="16398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group of children playing with legos&#10;&#10;Description automatically generated with medium confidence">
            <a:extLst>
              <a:ext uri="{FF2B5EF4-FFF2-40B4-BE49-F238E27FC236}">
                <a16:creationId xmlns:a16="http://schemas.microsoft.com/office/drawing/2014/main" id="{CF85BD83-6B45-9515-F681-DF7A80BAB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995696" y="3631882"/>
            <a:ext cx="3198563" cy="1799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43315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A7DED-88B0-35D3-0750-F684E3F61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48" y="-244243"/>
            <a:ext cx="7543800" cy="150706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800"/>
              <a:t>MEET THE STAFF</a:t>
            </a:r>
          </a:p>
        </p:txBody>
      </p:sp>
      <p:sp>
        <p:nvSpPr>
          <p:cNvPr id="2100" name="Content Placeholder 2099">
            <a:extLst>
              <a:ext uri="{FF2B5EF4-FFF2-40B4-BE49-F238E27FC236}">
                <a16:creationId xmlns:a16="http://schemas.microsoft.com/office/drawing/2014/main" id="{55654015-C1D1-ADFC-E45B-450AD05AB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414" y="4554774"/>
            <a:ext cx="11068585" cy="2131933"/>
          </a:xfrm>
        </p:spPr>
        <p:txBody>
          <a:bodyPr>
            <a:normAutofit/>
          </a:bodyPr>
          <a:lstStyle/>
          <a:p>
            <a:endParaRPr lang="en-US"/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b="1">
                <a:solidFill>
                  <a:schemeClr val="tx1"/>
                </a:solidFill>
              </a:rPr>
              <a:t>Mrs. Deane                                     Miss.   McKenna                                Miss. McNutt</a:t>
            </a:r>
          </a:p>
          <a:p>
            <a:pPr marL="0" indent="0">
              <a:buNone/>
            </a:pPr>
            <a:r>
              <a:rPr lang="en-US" b="1">
                <a:solidFill>
                  <a:schemeClr val="tx1"/>
                </a:solidFill>
              </a:rPr>
              <a:t>  Acting Principal                               P1 Teacher                                              SENCO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           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DD8F99-1684-A010-9B72-38E0E08C6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620" y="1082942"/>
            <a:ext cx="3182895" cy="39705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01B849-1FBA-34F1-F5D6-7DAC34459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13" y="1184596"/>
            <a:ext cx="3182895" cy="39669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910789-DB4B-5FEA-EEDD-7656811299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4711" y="1077409"/>
            <a:ext cx="3238546" cy="407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540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49009-4434-2BDF-DF88-A0EB1EB1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-67734"/>
            <a:ext cx="8534400" cy="1507067"/>
          </a:xfrm>
        </p:spPr>
        <p:txBody>
          <a:bodyPr/>
          <a:lstStyle/>
          <a:p>
            <a:r>
              <a:rPr lang="en-GB" b="1"/>
              <a:t>Meet the staff</a:t>
            </a:r>
          </a:p>
        </p:txBody>
      </p:sp>
      <p:pic>
        <p:nvPicPr>
          <p:cNvPr id="11" name="Content Placeholder 10" descr="A person in a blue shirt&#10;&#10;AI-generated content may be incorrect.">
            <a:extLst>
              <a:ext uri="{FF2B5EF4-FFF2-40B4-BE49-F238E27FC236}">
                <a16:creationId xmlns:a16="http://schemas.microsoft.com/office/drawing/2014/main" id="{9D1BF9BF-515D-D566-DB83-AE9E885D55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48030" y="1212945"/>
            <a:ext cx="2230485" cy="348642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8E1A9B4-181E-9720-4484-EB2B004522C6}"/>
              </a:ext>
            </a:extLst>
          </p:cNvPr>
          <p:cNvSpPr txBox="1">
            <a:spLocks/>
          </p:cNvSpPr>
          <p:nvPr/>
        </p:nvSpPr>
        <p:spPr>
          <a:xfrm>
            <a:off x="202255" y="4691798"/>
            <a:ext cx="372132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2400" b="1"/>
              <a:t>Mrs Doherty:  </a:t>
            </a:r>
          </a:p>
          <a:p>
            <a:pPr algn="ctr"/>
            <a:r>
              <a:rPr lang="en-GB" sz="2400" b="1"/>
              <a:t>Our Secretary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4BDF22A-6946-715A-07BA-EFF4D90B9C93}"/>
              </a:ext>
            </a:extLst>
          </p:cNvPr>
          <p:cNvSpPr txBox="1">
            <a:spLocks/>
          </p:cNvSpPr>
          <p:nvPr/>
        </p:nvSpPr>
        <p:spPr>
          <a:xfrm>
            <a:off x="3850596" y="4799967"/>
            <a:ext cx="372132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2400" b="1" dirty="0" err="1"/>
              <a:t>MArtina</a:t>
            </a:r>
            <a:r>
              <a:rPr lang="en-GB" sz="2400" b="1" dirty="0"/>
              <a:t>: </a:t>
            </a:r>
            <a:endParaRPr lang="en-US" dirty="0"/>
          </a:p>
          <a:p>
            <a:pPr algn="ctr"/>
            <a:r>
              <a:rPr lang="en-GB" sz="2400" b="1"/>
              <a:t>classroom </a:t>
            </a:r>
            <a:r>
              <a:rPr lang="en-GB" sz="2400" b="1" dirty="0"/>
              <a:t>assistant</a:t>
            </a:r>
            <a:endParaRPr lang="en-GB" dirty="0"/>
          </a:p>
          <a:p>
            <a:pPr algn="ctr"/>
            <a:endParaRPr lang="en-GB" sz="2400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F8035A6-58E9-1575-09B8-76A8A68AA5CD}"/>
              </a:ext>
            </a:extLst>
          </p:cNvPr>
          <p:cNvSpPr txBox="1">
            <a:spLocks/>
          </p:cNvSpPr>
          <p:nvPr/>
        </p:nvSpPr>
        <p:spPr>
          <a:xfrm>
            <a:off x="8171088" y="4601613"/>
            <a:ext cx="372132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2400" b="1"/>
              <a:t>Liam:</a:t>
            </a:r>
          </a:p>
          <a:p>
            <a:pPr algn="ctr"/>
            <a:r>
              <a:rPr lang="en-GB" sz="2400" b="1"/>
              <a:t>Building supervisor</a:t>
            </a:r>
            <a:endParaRPr lang="en-GB"/>
          </a:p>
        </p:txBody>
      </p:sp>
      <p:pic>
        <p:nvPicPr>
          <p:cNvPr id="3" name="Picture 2" descr="A person with short hair and a yellow and blue shirt&#10;&#10;AI-generated content may be incorrect.">
            <a:extLst>
              <a:ext uri="{FF2B5EF4-FFF2-40B4-BE49-F238E27FC236}">
                <a16:creationId xmlns:a16="http://schemas.microsoft.com/office/drawing/2014/main" id="{E5A1E286-4DE5-AD91-9004-D3AC92A37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512" y="1208770"/>
            <a:ext cx="2355809" cy="3389091"/>
          </a:xfrm>
          <a:prstGeom prst="rect">
            <a:avLst/>
          </a:prstGeom>
        </p:spPr>
      </p:pic>
      <p:pic>
        <p:nvPicPr>
          <p:cNvPr id="13" name="Picture 12" descr="A person in a red shirt&#10;&#10;AI-generated content may be incorrect.">
            <a:extLst>
              <a:ext uri="{FF2B5EF4-FFF2-40B4-BE49-F238E27FC236}">
                <a16:creationId xmlns:a16="http://schemas.microsoft.com/office/drawing/2014/main" id="{C7B1A85A-5FF8-F0F3-EB31-7043AA3B35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7851" y="1211484"/>
            <a:ext cx="2474450" cy="348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92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6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71235-19ED-FF66-C8D7-46595D91A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0610" y="-1720"/>
            <a:ext cx="4509770" cy="2455599"/>
          </a:xfrm>
        </p:spPr>
        <p:txBody>
          <a:bodyPr>
            <a:normAutofit/>
          </a:bodyPr>
          <a:lstStyle/>
          <a:p>
            <a:r>
              <a:rPr lang="en-GB" sz="5400" b="1"/>
              <a:t>UNIFORM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9D53486-605D-B22E-72F5-37BD2CEA0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3650" y="1667086"/>
            <a:ext cx="4939187" cy="4680705"/>
          </a:xfrm>
        </p:spPr>
        <p:txBody>
          <a:bodyPr>
            <a:normAutofit/>
          </a:bodyPr>
          <a:lstStyle/>
          <a:p>
            <a:r>
              <a:rPr lang="en-US" sz="1800" b="1">
                <a:solidFill>
                  <a:schemeClr val="tx2">
                    <a:lumMod val="20000"/>
                    <a:lumOff val="80000"/>
                  </a:schemeClr>
                </a:solidFill>
              </a:rPr>
              <a:t>Our uniform consists of white shirt, red jumper with school logo, grey skirt/trousers/pinafore and a school tie. </a:t>
            </a:r>
          </a:p>
          <a:p>
            <a:r>
              <a:rPr lang="en-US" sz="1800" b="1">
                <a:solidFill>
                  <a:schemeClr val="tx2">
                    <a:lumMod val="20000"/>
                    <a:lumOff val="80000"/>
                  </a:schemeClr>
                </a:solidFill>
              </a:rPr>
              <a:t>Pupils must wear black shoes.</a:t>
            </a:r>
          </a:p>
          <a:p>
            <a:r>
              <a:rPr lang="en-US" sz="1800" b="1">
                <a:solidFill>
                  <a:schemeClr val="tx2">
                    <a:lumMod val="20000"/>
                    <a:lumOff val="80000"/>
                  </a:schemeClr>
                </a:solidFill>
              </a:rPr>
              <a:t>PE uniform is black shorts and a white t-shirt and trainers.</a:t>
            </a:r>
          </a:p>
          <a:p>
            <a:r>
              <a:rPr lang="en-US" sz="1800" b="1">
                <a:solidFill>
                  <a:schemeClr val="tx2">
                    <a:lumMod val="20000"/>
                    <a:lumOff val="80000"/>
                  </a:schemeClr>
                </a:solidFill>
              </a:rPr>
              <a:t>In the summer girls can wear summer dresses and boys can wear grey uniform shorts. </a:t>
            </a:r>
          </a:p>
        </p:txBody>
      </p:sp>
      <p:pic>
        <p:nvPicPr>
          <p:cNvPr id="3" name="Picture 2" descr="A child standing in front of a blue wall&#10;&#10;AI-generated content may be incorrect.">
            <a:extLst>
              <a:ext uri="{FF2B5EF4-FFF2-40B4-BE49-F238E27FC236}">
                <a16:creationId xmlns:a16="http://schemas.microsoft.com/office/drawing/2014/main" id="{647C4FB6-5E83-E0E6-7899-4C926B103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453" y="675189"/>
            <a:ext cx="1777197" cy="2440330"/>
          </a:xfrm>
          <a:prstGeom prst="rect">
            <a:avLst/>
          </a:prstGeom>
        </p:spPr>
      </p:pic>
      <p:pic>
        <p:nvPicPr>
          <p:cNvPr id="4" name="Picture 3" descr="A person standing in front of a blue wall&#10;&#10;AI-generated content may be incorrect.">
            <a:extLst>
              <a:ext uri="{FF2B5EF4-FFF2-40B4-BE49-F238E27FC236}">
                <a16:creationId xmlns:a16="http://schemas.microsoft.com/office/drawing/2014/main" id="{9E1343A4-1A61-EE8C-0C75-41C865E4A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478" y="3665316"/>
            <a:ext cx="1622868" cy="2517495"/>
          </a:xfrm>
          <a:prstGeom prst="rect">
            <a:avLst/>
          </a:prstGeom>
        </p:spPr>
      </p:pic>
      <p:pic>
        <p:nvPicPr>
          <p:cNvPr id="6" name="Picture 5" descr="A person wearing a skirt&#10;&#10;AI-generated content may be incorrect.">
            <a:extLst>
              <a:ext uri="{FF2B5EF4-FFF2-40B4-BE49-F238E27FC236}">
                <a16:creationId xmlns:a16="http://schemas.microsoft.com/office/drawing/2014/main" id="{8AF92C8C-D0D4-AE17-9BF2-372F75D111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3290" y="678625"/>
            <a:ext cx="1462511" cy="243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19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E1980-4FBB-3528-7029-F13B6D934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100419"/>
            <a:ext cx="3518748" cy="11424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/>
              <a:t>BREAKFAST CLUB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A50030-9BC7-5455-695D-295726BF938B}"/>
              </a:ext>
            </a:extLst>
          </p:cNvPr>
          <p:cNvSpPr txBox="1">
            <a:spLocks/>
          </p:cNvSpPr>
          <p:nvPr/>
        </p:nvSpPr>
        <p:spPr>
          <a:xfrm>
            <a:off x="7482058" y="1420330"/>
            <a:ext cx="3881228" cy="45253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indent="-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000" b="1" cap="none">
                <a:latin typeface="+mn-lt"/>
                <a:ea typeface="+mn-ea"/>
                <a:cs typeface="+mn-cs"/>
              </a:rPr>
              <a:t>Breakfast club begins at 8am and finishes at 8:30am. </a:t>
            </a:r>
          </a:p>
          <a:p>
            <a:pPr marL="457200" indent="-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000" b="1" cap="none">
                <a:latin typeface="+mn-lt"/>
                <a:ea typeface="+mn-ea"/>
                <a:cs typeface="+mn-cs"/>
              </a:rPr>
              <a:t>Cost: 50p daily.</a:t>
            </a:r>
          </a:p>
          <a:p>
            <a:pPr marL="457200" indent="-457200"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80000"/>
              <a:buFont typeface="Wingdings 3" panose="05040102010807070707" pitchFamily="18" charset="2"/>
              <a:buChar char=""/>
            </a:pPr>
            <a:endParaRPr lang="en-US" sz="2000" b="1" cap="none">
              <a:latin typeface="+mn-lt"/>
              <a:ea typeface="+mn-ea"/>
              <a:cs typeface="+mn-cs"/>
            </a:endParaRPr>
          </a:p>
          <a:p>
            <a:pPr marL="457200" indent="-457200"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000" b="1" cap="none">
                <a:latin typeface="+mn-lt"/>
                <a:ea typeface="+mn-ea"/>
                <a:cs typeface="+mn-cs"/>
              </a:rPr>
              <a:t>Walking Bus- leaves at 8.30am</a:t>
            </a:r>
          </a:p>
        </p:txBody>
      </p:sp>
      <p:pic>
        <p:nvPicPr>
          <p:cNvPr id="3" name="Picture 2" descr="St Eugene's Primary School, Derry">
            <a:extLst>
              <a:ext uri="{FF2B5EF4-FFF2-40B4-BE49-F238E27FC236}">
                <a16:creationId xmlns:a16="http://schemas.microsoft.com/office/drawing/2014/main" id="{D86F3803-AC47-9F2F-6AF1-9A46B0F90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67" y="357970"/>
            <a:ext cx="5923897" cy="1350853"/>
          </a:xfrm>
          <a:prstGeom prst="rect">
            <a:avLst/>
          </a:prstGeom>
        </p:spPr>
      </p:pic>
      <p:pic>
        <p:nvPicPr>
          <p:cNvPr id="4" name="Picture 3" descr="Stepney Park Primary School">
            <a:extLst>
              <a:ext uri="{FF2B5EF4-FFF2-40B4-BE49-F238E27FC236}">
                <a16:creationId xmlns:a16="http://schemas.microsoft.com/office/drawing/2014/main" id="{1AB27D6D-D5AC-59B4-6D9C-BB6D34DF9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246" y="2754095"/>
            <a:ext cx="3395727" cy="2842494"/>
          </a:xfrm>
          <a:prstGeom prst="rect">
            <a:avLst/>
          </a:prstGeom>
        </p:spPr>
      </p:pic>
      <p:pic>
        <p:nvPicPr>
          <p:cNvPr id="7" name="Picture 6" descr="A group of children in yellow vests standing in a parking lot&#10;&#10;AI-generated content may be incorrect.">
            <a:extLst>
              <a:ext uri="{FF2B5EF4-FFF2-40B4-BE49-F238E27FC236}">
                <a16:creationId xmlns:a16="http://schemas.microsoft.com/office/drawing/2014/main" id="{0EFE6968-CCC9-56E6-6636-138277CA5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5917" y="2755725"/>
            <a:ext cx="3405098" cy="292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6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212F7-927A-8A8F-3525-E85A0297B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45" y="-195739"/>
            <a:ext cx="7350079" cy="1507067"/>
          </a:xfrm>
        </p:spPr>
        <p:txBody>
          <a:bodyPr>
            <a:normAutofit/>
          </a:bodyPr>
          <a:lstStyle/>
          <a:p>
            <a:r>
              <a:rPr lang="en-GB"/>
              <a:t>Break time.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F2BD736-9123-187A-D542-0FFED4D69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043" y="653788"/>
            <a:ext cx="7350079" cy="4716202"/>
          </a:xfrm>
        </p:spPr>
        <p:txBody>
          <a:bodyPr>
            <a:normAutofit fontScale="92500" lnSpcReduction="10000"/>
          </a:bodyPr>
          <a:lstStyle/>
          <a:p>
            <a:r>
              <a:rPr lang="en-US" b="1">
                <a:solidFill>
                  <a:schemeClr val="tx1"/>
                </a:solidFill>
              </a:rPr>
              <a:t>Pupils will have a separate break for the 1</a:t>
            </a:r>
            <a:r>
              <a:rPr lang="en-US" b="1" baseline="30000">
                <a:solidFill>
                  <a:schemeClr val="tx1"/>
                </a:solidFill>
              </a:rPr>
              <a:t>st</a:t>
            </a:r>
            <a:r>
              <a:rPr lang="en-US" b="1">
                <a:solidFill>
                  <a:schemeClr val="tx1"/>
                </a:solidFill>
              </a:rPr>
              <a:t> two weeks of school to help with the transition. </a:t>
            </a:r>
          </a:p>
          <a:p>
            <a:endParaRPr lang="en-US" b="1">
              <a:solidFill>
                <a:schemeClr val="tx1"/>
              </a:solidFill>
            </a:endParaRPr>
          </a:p>
          <a:p>
            <a:r>
              <a:rPr lang="en-US" b="1">
                <a:solidFill>
                  <a:schemeClr val="tx1"/>
                </a:solidFill>
              </a:rPr>
              <a:t>We follow a Healthy Break policy. Please provide your child with a healthy snack and drink every day. Any dietary needs/allergies please make the office and teacher aware. </a:t>
            </a:r>
          </a:p>
          <a:p>
            <a:endParaRPr lang="en-US" b="1">
              <a:solidFill>
                <a:schemeClr val="tx1"/>
              </a:solidFill>
            </a:endParaRPr>
          </a:p>
          <a:p>
            <a:r>
              <a:rPr lang="en-US" b="1">
                <a:solidFill>
                  <a:schemeClr val="tx1"/>
                </a:solidFill>
              </a:rPr>
              <a:t>Fruit/yoghurt/plain biscuits/cheese/water; no fizzy drinks please. </a:t>
            </a:r>
          </a:p>
          <a:p>
            <a:endParaRPr lang="en-US" b="1">
              <a:solidFill>
                <a:schemeClr val="tx1"/>
              </a:solidFill>
            </a:endParaRPr>
          </a:p>
          <a:p>
            <a:r>
              <a:rPr lang="en-US" b="1">
                <a:solidFill>
                  <a:schemeClr val="tx1"/>
                </a:solidFill>
              </a:rPr>
              <a:t>We are a “Nut Free Zone”, therefore food containing nuts must not be sent to school. This includes Nutella chocolate spread.</a:t>
            </a:r>
          </a:p>
        </p:txBody>
      </p:sp>
      <p:pic>
        <p:nvPicPr>
          <p:cNvPr id="1026" name="Picture 2" descr="Fruit Clipart Images PNG Free Download - Free Transparent PNG Logos">
            <a:extLst>
              <a:ext uri="{FF2B5EF4-FFF2-40B4-BE49-F238E27FC236}">
                <a16:creationId xmlns:a16="http://schemas.microsoft.com/office/drawing/2014/main" id="{9EC57731-9982-16AD-75C0-4214E7A3D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608" y="3845737"/>
            <a:ext cx="4048125" cy="232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erry school closed due to leaking roof ...">
            <a:extLst>
              <a:ext uri="{FF2B5EF4-FFF2-40B4-BE49-F238E27FC236}">
                <a16:creationId xmlns:a16="http://schemas.microsoft.com/office/drawing/2014/main" id="{7F279ED3-C4E6-8FDA-37D0-AA62611D3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9113" y="1000517"/>
            <a:ext cx="4047471" cy="233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572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65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182AA-2921-F20C-9045-A54A8471D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-67734"/>
            <a:ext cx="8534400" cy="1507067"/>
          </a:xfrm>
        </p:spPr>
        <p:txBody>
          <a:bodyPr/>
          <a:lstStyle/>
          <a:p>
            <a:r>
              <a:rPr lang="en-GB"/>
              <a:t>FREE SCHOOL MEALS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06D3EA4C-DE3D-4762-CF88-E182E2EF86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7537666"/>
              </p:ext>
            </p:extLst>
          </p:nvPr>
        </p:nvGraphicFramePr>
        <p:xfrm>
          <a:off x="405917" y="1149626"/>
          <a:ext cx="11388518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80684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85193-717D-E1C0-47FB-2513409AD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69" y="0"/>
            <a:ext cx="8534400" cy="1507067"/>
          </a:xfrm>
        </p:spPr>
        <p:txBody>
          <a:bodyPr/>
          <a:lstStyle/>
          <a:p>
            <a:r>
              <a:rPr lang="en-GB" b="1"/>
              <a:t>SEPTEMBER HOMETIME/Siblings CLUB</a:t>
            </a: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17505B27-0374-9D46-4A44-DDEA4FAA5070}"/>
              </a:ext>
            </a:extLst>
          </p:cNvPr>
          <p:cNvSpPr/>
          <p:nvPr/>
        </p:nvSpPr>
        <p:spPr>
          <a:xfrm>
            <a:off x="419169" y="4767594"/>
            <a:ext cx="1344706" cy="1046171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731B4E2-8C5A-F2C7-5754-EA96B10FA035}"/>
              </a:ext>
            </a:extLst>
          </p:cNvPr>
          <p:cNvSpPr/>
          <p:nvPr/>
        </p:nvSpPr>
        <p:spPr>
          <a:xfrm>
            <a:off x="4780824" y="4906054"/>
            <a:ext cx="1312450" cy="1200500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400" b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806117-F223-6FE7-24FF-C0A08D290CE7}"/>
              </a:ext>
            </a:extLst>
          </p:cNvPr>
          <p:cNvSpPr txBox="1"/>
          <p:nvPr/>
        </p:nvSpPr>
        <p:spPr>
          <a:xfrm>
            <a:off x="462115" y="4982590"/>
            <a:ext cx="134470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b="1"/>
              <a:t>2:15pm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C1D85C-9BCE-92ED-0413-E6563A179BF7}"/>
              </a:ext>
            </a:extLst>
          </p:cNvPr>
          <p:cNvSpPr txBox="1"/>
          <p:nvPr/>
        </p:nvSpPr>
        <p:spPr>
          <a:xfrm>
            <a:off x="4857752" y="5059848"/>
            <a:ext cx="1293159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b="1"/>
              <a:t>2.45pm3:00p</a:t>
            </a:r>
            <a:r>
              <a:rPr lang="en-GB" sz="2400" b="1" dirty="0"/>
              <a:t>m</a:t>
            </a:r>
            <a:endParaRPr lang="en-GB" sz="2400" b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ED02B9-544D-4D28-2413-F3F6455085F4}"/>
              </a:ext>
            </a:extLst>
          </p:cNvPr>
          <p:cNvSpPr txBox="1"/>
          <p:nvPr/>
        </p:nvSpPr>
        <p:spPr>
          <a:xfrm>
            <a:off x="1883749" y="4905967"/>
            <a:ext cx="3138042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800" b="1">
                <a:solidFill>
                  <a:schemeClr val="tx1"/>
                </a:solidFill>
              </a:rPr>
              <a:t>In October, pupils will </a:t>
            </a:r>
          </a:p>
          <a:p>
            <a:r>
              <a:rPr lang="en-US" sz="1800" b="1"/>
              <a:t>stay until </a:t>
            </a:r>
            <a:r>
              <a:rPr lang="en-US" b="1"/>
              <a:t>2.15pm</a:t>
            </a:r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8B3E8A-4B5B-710B-18BA-F8F7DB4B596F}"/>
              </a:ext>
            </a:extLst>
          </p:cNvPr>
          <p:cNvSpPr txBox="1"/>
          <p:nvPr/>
        </p:nvSpPr>
        <p:spPr>
          <a:xfrm>
            <a:off x="6150911" y="4721507"/>
            <a:ext cx="6101602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 dirty="0"/>
              <a:t>Parents who have children further up the school who stay until 3pm can avail of the Siblings Club. We will </a:t>
            </a:r>
            <a:r>
              <a:rPr lang="en-US" b="1"/>
              <a:t>keep the younger sibling until  the </a:t>
            </a:r>
            <a:r>
              <a:rPr lang="en-US" b="1" dirty="0"/>
              <a:t>designated adult/sibling can collect the pupils. This will only begin when pupils are in a full day.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F52A7E-33B7-3599-097C-665865A12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646" y="1285643"/>
            <a:ext cx="7359570" cy="32353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C95458-ABBD-3AA7-C676-D2C29C6A5ED4}"/>
              </a:ext>
            </a:extLst>
          </p:cNvPr>
          <p:cNvSpPr txBox="1"/>
          <p:nvPr/>
        </p:nvSpPr>
        <p:spPr>
          <a:xfrm>
            <a:off x="3584981" y="3849506"/>
            <a:ext cx="256717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12</a:t>
            </a:r>
            <a:r>
              <a:rPr lang="en-US" b="1">
                <a:solidFill>
                  <a:srgbClr val="FF0000"/>
                </a:solidFill>
              </a:rPr>
              <a:t>12.30-1.15pm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81889732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AD2E03"/>
      </a:dk2>
      <a:lt2>
        <a:srgbClr val="D75626"/>
      </a:lt2>
      <a:accent1>
        <a:srgbClr val="760603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903AAAE-3EA5-424A-B142-CC51DC1F897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798</Words>
  <Application>Microsoft Office PowerPoint</Application>
  <PresentationFormat>Widescreen</PresentationFormat>
  <Paragraphs>117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Century Gothic</vt:lpstr>
      <vt:lpstr>Segoe UI</vt:lpstr>
      <vt:lpstr>Wingdings 3</vt:lpstr>
      <vt:lpstr>Slice</vt:lpstr>
      <vt:lpstr>St Eugene’s primary school &amp; nursery unit</vt:lpstr>
      <vt:lpstr>Welcome</vt:lpstr>
      <vt:lpstr>MEET THE STAFF</vt:lpstr>
      <vt:lpstr>Meet the staff</vt:lpstr>
      <vt:lpstr>UNIFORM</vt:lpstr>
      <vt:lpstr>BREAKFAST CLUB</vt:lpstr>
      <vt:lpstr>Break time. </vt:lpstr>
      <vt:lpstr>FREE SCHOOL MEALS</vt:lpstr>
      <vt:lpstr>SEPTEMBER HOMETIME/Siblings CLUB</vt:lpstr>
      <vt:lpstr>Housekeeping. </vt:lpstr>
      <vt:lpstr>PowerPoint Presentation</vt:lpstr>
      <vt:lpstr>P.1.</vt:lpstr>
      <vt:lpstr> P.1. curriculum</vt:lpstr>
      <vt:lpstr>Meet your teacher for 'Stay and Play'</vt:lpstr>
      <vt:lpstr>Contact us: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Sacred heart primary school</dc:title>
  <dc:creator>S McLaughlin</dc:creator>
  <cp:lastModifiedBy>A Deane</cp:lastModifiedBy>
  <cp:revision>217</cp:revision>
  <dcterms:created xsi:type="dcterms:W3CDTF">2023-06-08T10:07:39Z</dcterms:created>
  <dcterms:modified xsi:type="dcterms:W3CDTF">2026-06-01T12:38:34Z</dcterms:modified>
</cp:coreProperties>
</file>